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70" r:id="rId4"/>
    <p:sldId id="263" r:id="rId5"/>
    <p:sldId id="266" r:id="rId6"/>
    <p:sldId id="268" r:id="rId7"/>
    <p:sldId id="261" r:id="rId8"/>
    <p:sldId id="262" r:id="rId9"/>
    <p:sldId id="265" r:id="rId10"/>
    <p:sldId id="26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hmed%20Gamal%20Yehia\Desktop\Book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hmed%20Gamal%20Yehia\Desktop\Book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hmed%20Gamal%20Yehia\Desktop\Book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pattFill prst="dk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c:spPr>
          <c:val>
            <c:numRef>
              <c:f>Sheet2!$C$3:$BC$3</c:f>
              <c:numCache>
                <c:formatCode>General</c:formatCode>
                <c:ptCount val="5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3</c:v>
                </c:pt>
                <c:pt idx="24">
                  <c:v>5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3</c:v>
                </c:pt>
                <c:pt idx="30">
                  <c:v>7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</c:v>
                </c:pt>
              </c:numCache>
            </c:numRef>
          </c:val>
        </c:ser>
        <c:ser>
          <c:idx val="1"/>
          <c:order val="1"/>
          <c:spPr>
            <a:pattFill prst="dk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c:spPr>
          <c:val>
            <c:numRef>
              <c:f>Sheet2!$C$4:$BC$4</c:f>
              <c:numCache>
                <c:formatCode>General</c:formatCode>
                <c:ptCount val="53"/>
                <c:pt idx="0">
                  <c:v>-1</c:v>
                </c:pt>
                <c:pt idx="1">
                  <c:v>0</c:v>
                </c:pt>
                <c:pt idx="2">
                  <c:v>0</c:v>
                </c:pt>
                <c:pt idx="3">
                  <c:v>-1</c:v>
                </c:pt>
                <c:pt idx="4">
                  <c:v>0</c:v>
                </c:pt>
                <c:pt idx="5">
                  <c:v>-1</c:v>
                </c:pt>
                <c:pt idx="6">
                  <c:v>-3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-3</c:v>
                </c:pt>
                <c:pt idx="11">
                  <c:v>-1</c:v>
                </c:pt>
                <c:pt idx="12">
                  <c:v>-3</c:v>
                </c:pt>
                <c:pt idx="13">
                  <c:v>-1</c:v>
                </c:pt>
                <c:pt idx="14">
                  <c:v>-1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-3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-3</c:v>
                </c:pt>
                <c:pt idx="24">
                  <c:v>-5</c:v>
                </c:pt>
                <c:pt idx="25">
                  <c:v>-3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-3</c:v>
                </c:pt>
                <c:pt idx="30">
                  <c:v>-7</c:v>
                </c:pt>
                <c:pt idx="31">
                  <c:v>-1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-1</c:v>
                </c:pt>
                <c:pt idx="36">
                  <c:v>0</c:v>
                </c:pt>
                <c:pt idx="37">
                  <c:v>0</c:v>
                </c:pt>
                <c:pt idx="38">
                  <c:v>-5</c:v>
                </c:pt>
                <c:pt idx="39">
                  <c:v>-5</c:v>
                </c:pt>
                <c:pt idx="40">
                  <c:v>-5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-1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-1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234176"/>
        <c:axId val="99235712"/>
      </c:areaChart>
      <c:catAx>
        <c:axId val="9923417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82550"/>
        </c:spPr>
        <c:crossAx val="99235712"/>
        <c:crosses val="autoZero"/>
        <c:auto val="1"/>
        <c:lblAlgn val="ctr"/>
        <c:lblOffset val="100"/>
        <c:noMultiLvlLbl val="0"/>
      </c:catAx>
      <c:valAx>
        <c:axId val="99235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99234176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spPr>
            <a:ln w="88900"/>
          </c:spPr>
          <c:cat>
            <c:strRef>
              <c:f>'تقييم WSP'!$I$4:$M$4</c:f>
              <c:strCache>
                <c:ptCount val="5"/>
                <c:pt idx="0">
                  <c:v>التطبيق</c:v>
                </c:pt>
                <c:pt idx="1">
                  <c:v>المشاركة</c:v>
                </c:pt>
                <c:pt idx="2">
                  <c:v>الأستدامة</c:v>
                </c:pt>
                <c:pt idx="3">
                  <c:v>التدريب</c:v>
                </c:pt>
                <c:pt idx="4">
                  <c:v>موقف الإدارة</c:v>
                </c:pt>
              </c:strCache>
            </c:strRef>
          </c:cat>
          <c:val>
            <c:numRef>
              <c:f>'تقييم WSP'!$I$29:$M$29</c:f>
              <c:numCache>
                <c:formatCode>General</c:formatCode>
                <c:ptCount val="5"/>
                <c:pt idx="0">
                  <c:v>34.782608695652172</c:v>
                </c:pt>
                <c:pt idx="1">
                  <c:v>30.434782608695656</c:v>
                </c:pt>
                <c:pt idx="2">
                  <c:v>28.260869565217391</c:v>
                </c:pt>
                <c:pt idx="3">
                  <c:v>52.173913043478258</c:v>
                </c:pt>
                <c:pt idx="4">
                  <c:v>34.782608695652172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none"/>
          </c:marker>
          <c:cat>
            <c:strRef>
              <c:f>'تقييم WSP'!$I$4:$M$4</c:f>
              <c:strCache>
                <c:ptCount val="5"/>
                <c:pt idx="0">
                  <c:v>التطبيق</c:v>
                </c:pt>
                <c:pt idx="1">
                  <c:v>المشاركة</c:v>
                </c:pt>
                <c:pt idx="2">
                  <c:v>الأستدامة</c:v>
                </c:pt>
                <c:pt idx="3">
                  <c:v>التدريب</c:v>
                </c:pt>
                <c:pt idx="4">
                  <c:v>موقف الإدارة</c:v>
                </c:pt>
              </c:strCache>
            </c:strRef>
          </c:cat>
          <c:val>
            <c:numRef>
              <c:f>'تقييم WSP'!$I$30:$M$30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444032"/>
        <c:axId val="100445568"/>
      </c:radarChart>
      <c:catAx>
        <c:axId val="1004440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tx2">
                    <a:lumMod val="50000"/>
                  </a:schemeClr>
                </a:solidFill>
                <a:latin typeface="Agency FB" pitchFamily="34" charset="0"/>
              </a:defRPr>
            </a:pPr>
            <a:endParaRPr lang="en-US"/>
          </a:p>
        </c:txPr>
        <c:crossAx val="100445568"/>
        <c:crosses val="autoZero"/>
        <c:auto val="1"/>
        <c:lblAlgn val="ctr"/>
        <c:lblOffset val="100"/>
        <c:noMultiLvlLbl val="0"/>
      </c:catAx>
      <c:valAx>
        <c:axId val="10044556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c:spPr>
        <c:txPr>
          <a:bodyPr/>
          <a:lstStyle/>
          <a:p>
            <a:pPr>
              <a:defRPr sz="1400" b="1">
                <a:latin typeface="Andalus" pitchFamily="18" charset="-78"/>
                <a:cs typeface="Andalus" pitchFamily="18" charset="-78"/>
              </a:defRPr>
            </a:pPr>
            <a:endParaRPr lang="en-US"/>
          </a:p>
        </c:txPr>
        <c:crossAx val="100444032"/>
        <c:crosses val="autoZero"/>
        <c:crossBetween val="between"/>
        <c:majorUnit val="25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5129129129129"/>
          <c:y val="9.8830824372759862E-2"/>
          <c:w val="0.70846066066066071"/>
          <c:h val="0.84558207885304659"/>
        </c:manualLayout>
      </c:layout>
      <c:radarChart>
        <c:radarStyle val="marker"/>
        <c:varyColors val="0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strRef>
              <c:f>'تقييم WSP (2)'!$I$4:$M$4</c:f>
              <c:strCache>
                <c:ptCount val="5"/>
                <c:pt idx="0">
                  <c:v>التطبيق</c:v>
                </c:pt>
                <c:pt idx="1">
                  <c:v>المشاركة</c:v>
                </c:pt>
                <c:pt idx="2">
                  <c:v>الأستدامة</c:v>
                </c:pt>
                <c:pt idx="3">
                  <c:v>التدريب</c:v>
                </c:pt>
                <c:pt idx="4">
                  <c:v>موقف الإدارة</c:v>
                </c:pt>
              </c:strCache>
            </c:strRef>
          </c:cat>
          <c:val>
            <c:numRef>
              <c:f>'تقييم WSP (2)'!$I$30:$M$30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spPr>
            <a:ln w="76200"/>
          </c:spPr>
          <c:cat>
            <c:strRef>
              <c:f>'تقييم WSP (2)'!$I$4:$M$4</c:f>
              <c:strCache>
                <c:ptCount val="5"/>
                <c:pt idx="0">
                  <c:v>التطبيق</c:v>
                </c:pt>
                <c:pt idx="1">
                  <c:v>المشاركة</c:v>
                </c:pt>
                <c:pt idx="2">
                  <c:v>الأستدامة</c:v>
                </c:pt>
                <c:pt idx="3">
                  <c:v>التدريب</c:v>
                </c:pt>
                <c:pt idx="4">
                  <c:v>موقف الإدارة</c:v>
                </c:pt>
              </c:strCache>
            </c:strRef>
          </c:cat>
          <c:val>
            <c:numRef>
              <c:f>'تقييم WSP (2)'!$I$31:$M$31</c:f>
              <c:numCache>
                <c:formatCode>General</c:formatCode>
                <c:ptCount val="5"/>
                <c:pt idx="0">
                  <c:v>100</c:v>
                </c:pt>
                <c:pt idx="1">
                  <c:v>75</c:v>
                </c:pt>
                <c:pt idx="2">
                  <c:v>25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520704"/>
        <c:axId val="100522240"/>
      </c:radarChart>
      <c:catAx>
        <c:axId val="10052070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 algn="ctr">
              <a:defRPr lang="en-US" sz="1800" b="1" i="0" u="none" strike="noStrike" kern="1200" baseline="0">
                <a:solidFill>
                  <a:srgbClr val="1F497D">
                    <a:lumMod val="50000"/>
                  </a:srgbClr>
                </a:solidFill>
                <a:latin typeface="Agency FB" pitchFamily="34" charset="0"/>
                <a:ea typeface="+mn-ea"/>
                <a:cs typeface="+mn-cs"/>
              </a:defRPr>
            </a:pPr>
            <a:endParaRPr lang="en-US"/>
          </a:p>
        </c:txPr>
        <c:crossAx val="100522240"/>
        <c:crosses val="autoZero"/>
        <c:auto val="1"/>
        <c:lblAlgn val="ctr"/>
        <c:lblOffset val="100"/>
        <c:noMultiLvlLbl val="0"/>
      </c:catAx>
      <c:valAx>
        <c:axId val="10052224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 algn="ctr">
              <a:defRPr lang="en-US" sz="1400" b="1" i="0" u="none" strike="noStrike" kern="1200" baseline="0">
                <a:solidFill>
                  <a:prstClr val="black"/>
                </a:solidFill>
                <a:latin typeface="Andalus" pitchFamily="18" charset="-78"/>
                <a:ea typeface="+mn-ea"/>
                <a:cs typeface="Andalus" pitchFamily="18" charset="-78"/>
              </a:defRPr>
            </a:pPr>
            <a:endParaRPr lang="en-US"/>
          </a:p>
        </c:txPr>
        <c:crossAx val="100520704"/>
        <c:crosses val="autoZero"/>
        <c:crossBetween val="between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5BF83-C61C-43F5-8B82-59D12693D33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10799999"/>
          </a:camera>
          <a:lightRig rig="threePt" dir="t"/>
        </a:scene3d>
      </dgm:spPr>
      <dgm:t>
        <a:bodyPr/>
        <a:lstStyle/>
        <a:p>
          <a:pPr rtl="1"/>
          <a:endParaRPr lang="ar-SA"/>
        </a:p>
      </dgm:t>
    </dgm:pt>
    <dgm:pt modelId="{055E6109-11CA-4BD4-9F70-5F302D634475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>
          <a:flatTx/>
        </a:bodyPr>
        <a:lstStyle/>
        <a:p>
          <a:pPr rtl="1"/>
          <a:r>
            <a:rPr lang="ar-EG" b="1" dirty="0">
              <a:solidFill>
                <a:sysClr val="windowText" lastClr="000000"/>
              </a:solidFill>
            </a:rPr>
            <a:t>المصدر</a:t>
          </a:r>
          <a:endParaRPr lang="ar-SA" b="1" dirty="0">
            <a:solidFill>
              <a:sysClr val="windowText" lastClr="000000"/>
            </a:solidFill>
          </a:endParaRPr>
        </a:p>
      </dgm:t>
    </dgm:pt>
    <dgm:pt modelId="{A0D0B182-23F2-4E49-AAE8-6C46DB497E5B}" type="parTrans" cxnId="{58D5EEA5-E252-4AC6-912B-D3B969541752}">
      <dgm:prSet/>
      <dgm:spPr/>
      <dgm:t>
        <a:bodyPr/>
        <a:lstStyle/>
        <a:p>
          <a:pPr rtl="1"/>
          <a:endParaRPr lang="ar-SA" b="1"/>
        </a:p>
      </dgm:t>
    </dgm:pt>
    <dgm:pt modelId="{9E97D13A-367A-41EA-BC4B-8B5DBD6E8229}" type="sibTrans" cxnId="{58D5EEA5-E252-4AC6-912B-D3B969541752}">
      <dgm:prSet/>
      <dgm:spPr/>
      <dgm:t>
        <a:bodyPr/>
        <a:lstStyle/>
        <a:p>
          <a:pPr rtl="1"/>
          <a:endParaRPr lang="ar-SA" b="1"/>
        </a:p>
      </dgm:t>
    </dgm:pt>
    <dgm:pt modelId="{706DABEF-7D44-4E28-A0A8-B666B7E7E3BB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>
          <a:flatTx/>
        </a:bodyPr>
        <a:lstStyle/>
        <a:p>
          <a:pPr rtl="1"/>
          <a:r>
            <a:rPr lang="ar-EG" b="1" dirty="0">
              <a:solidFill>
                <a:sysClr val="windowText" lastClr="000000"/>
              </a:solidFill>
            </a:rPr>
            <a:t>مراحل التنقية</a:t>
          </a:r>
          <a:r>
            <a:rPr lang="ar-EG" b="1" dirty="0"/>
            <a:t> </a:t>
          </a:r>
          <a:endParaRPr lang="ar-SA" b="1" dirty="0"/>
        </a:p>
      </dgm:t>
    </dgm:pt>
    <dgm:pt modelId="{5BEC2465-CB97-4307-80E7-BCE9D4EFF330}" type="parTrans" cxnId="{CB8E1361-3D5C-4540-9F5A-9E690B252146}">
      <dgm:prSet/>
      <dgm:spPr/>
      <dgm:t>
        <a:bodyPr/>
        <a:lstStyle/>
        <a:p>
          <a:pPr rtl="1"/>
          <a:endParaRPr lang="ar-SA" b="1"/>
        </a:p>
      </dgm:t>
    </dgm:pt>
    <dgm:pt modelId="{F20D1E25-C81A-4970-A773-FA0A5F767D7F}" type="sibTrans" cxnId="{CB8E1361-3D5C-4540-9F5A-9E690B252146}">
      <dgm:prSet/>
      <dgm:spPr/>
      <dgm:t>
        <a:bodyPr/>
        <a:lstStyle/>
        <a:p>
          <a:pPr rtl="1"/>
          <a:endParaRPr lang="ar-SA" b="1"/>
        </a:p>
      </dgm:t>
    </dgm:pt>
    <dgm:pt modelId="{7E799ABF-2C3C-4B0F-A332-3C772C0FFD40}">
      <dgm:prSet phldrT="[Text]"/>
      <dgm:spPr>
        <a:solidFill>
          <a:schemeClr val="accent5">
            <a:lumMod val="75000"/>
          </a:schemeClr>
        </a:solidFill>
        <a:scene3d>
          <a:camera prst="orthographicFront">
            <a:rot lat="0" lon="0" rev="10799999"/>
          </a:camera>
          <a:lightRig rig="threePt" dir="t"/>
        </a:scene3d>
        <a:sp3d/>
      </dgm:spPr>
      <dgm:t>
        <a:bodyPr>
          <a:flatTx/>
        </a:bodyPr>
        <a:lstStyle/>
        <a:p>
          <a:pPr rtl="1"/>
          <a:r>
            <a:rPr lang="ar-EG" b="1">
              <a:solidFill>
                <a:sysClr val="windowText" lastClr="000000"/>
              </a:solidFill>
            </a:rPr>
            <a:t>نظام</a:t>
          </a:r>
          <a:r>
            <a:rPr lang="ar-EG" b="1" baseline="0">
              <a:solidFill>
                <a:sysClr val="windowText" lastClr="000000"/>
              </a:solidFill>
            </a:rPr>
            <a:t> التوزيع</a:t>
          </a:r>
          <a:endParaRPr lang="ar-SA" b="1">
            <a:solidFill>
              <a:sysClr val="windowText" lastClr="000000"/>
            </a:solidFill>
          </a:endParaRPr>
        </a:p>
      </dgm:t>
    </dgm:pt>
    <dgm:pt modelId="{478A71FE-2C10-4936-AFAE-B8B0FABDC6B5}" type="parTrans" cxnId="{283D702A-A3C8-45E9-B736-E073A991A3D8}">
      <dgm:prSet/>
      <dgm:spPr/>
      <dgm:t>
        <a:bodyPr/>
        <a:lstStyle/>
        <a:p>
          <a:pPr rtl="1"/>
          <a:endParaRPr lang="ar-SA" b="1"/>
        </a:p>
      </dgm:t>
    </dgm:pt>
    <dgm:pt modelId="{D31F47F9-3588-4F84-919B-CB5B8AE53124}" type="sibTrans" cxnId="{283D702A-A3C8-45E9-B736-E073A991A3D8}">
      <dgm:prSet/>
      <dgm:spPr/>
      <dgm:t>
        <a:bodyPr/>
        <a:lstStyle/>
        <a:p>
          <a:pPr rtl="1"/>
          <a:endParaRPr lang="ar-SA" b="1"/>
        </a:p>
      </dgm:t>
    </dgm:pt>
    <dgm:pt modelId="{744C2B17-964C-47E8-9C9B-345B008A1751}">
      <dgm:prSet phldrT="[Text]"/>
      <dgm:spPr>
        <a:solidFill>
          <a:schemeClr val="accent5">
            <a:lumMod val="50000"/>
          </a:schemeClr>
        </a:solidFill>
        <a:scene3d>
          <a:camera prst="orthographicFront">
            <a:rot lat="0" lon="0" rev="10799999"/>
          </a:camera>
          <a:lightRig rig="threePt" dir="t"/>
        </a:scene3d>
        <a:sp3d/>
      </dgm:spPr>
      <dgm:t>
        <a:bodyPr>
          <a:flatTx/>
        </a:bodyPr>
        <a:lstStyle/>
        <a:p>
          <a:pPr rtl="1"/>
          <a:r>
            <a:rPr lang="ar-EG" b="1">
              <a:solidFill>
                <a:sysClr val="windowText" lastClr="000000"/>
              </a:solidFill>
            </a:rPr>
            <a:t>المستهلكين</a:t>
          </a:r>
          <a:endParaRPr lang="ar-SA" b="1">
            <a:solidFill>
              <a:sysClr val="windowText" lastClr="000000"/>
            </a:solidFill>
          </a:endParaRPr>
        </a:p>
      </dgm:t>
    </dgm:pt>
    <dgm:pt modelId="{233C1062-67F5-4D05-92C8-FC4775A0E966}" type="parTrans" cxnId="{F2AA3334-70F4-485B-8158-9E802DE4C209}">
      <dgm:prSet/>
      <dgm:spPr/>
      <dgm:t>
        <a:bodyPr/>
        <a:lstStyle/>
        <a:p>
          <a:pPr rtl="1"/>
          <a:endParaRPr lang="ar-SA" b="1"/>
        </a:p>
      </dgm:t>
    </dgm:pt>
    <dgm:pt modelId="{7172E5CE-03F8-47E3-A65D-91EB35CCDA9D}" type="sibTrans" cxnId="{F2AA3334-70F4-485B-8158-9E802DE4C209}">
      <dgm:prSet/>
      <dgm:spPr/>
      <dgm:t>
        <a:bodyPr/>
        <a:lstStyle/>
        <a:p>
          <a:pPr rtl="1"/>
          <a:endParaRPr lang="ar-SA" b="1"/>
        </a:p>
      </dgm:t>
    </dgm:pt>
    <dgm:pt modelId="{EE042123-7C59-4670-9D09-E1638580DD57}" type="pres">
      <dgm:prSet presAssocID="{F215BF83-C61C-43F5-8B82-59D12693D33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04D7B7B-5382-45AF-97AD-35A56E294380}" type="pres">
      <dgm:prSet presAssocID="{F215BF83-C61C-43F5-8B82-59D12693D337}" presName="arrow" presStyleLbl="bgShp" presStyleIdx="0" presStyleCnt="1" custLinFactNeighborX="231" custLinFactNeighborY="5586"/>
      <dgm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BB9A62F7-EF93-4ECC-BF9E-B9EBBFEC2C60}" type="pres">
      <dgm:prSet presAssocID="{F215BF83-C61C-43F5-8B82-59D12693D337}" presName="linearProcess" presStyleCnt="0"/>
      <dgm:spPr/>
    </dgm:pt>
    <dgm:pt modelId="{A83C4031-50E6-4FC8-94E8-F0BDA5AB49F6}" type="pres">
      <dgm:prSet presAssocID="{055E6109-11CA-4BD4-9F70-5F302D63447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0F6D93-3038-47E3-9C79-84172464768B}" type="pres">
      <dgm:prSet presAssocID="{9E97D13A-367A-41EA-BC4B-8B5DBD6E8229}" presName="sibTrans" presStyleCnt="0"/>
      <dgm:spPr/>
    </dgm:pt>
    <dgm:pt modelId="{FDF6FB08-90EF-4D12-A408-D2B3E1386764}" type="pres">
      <dgm:prSet presAssocID="{706DABEF-7D44-4E28-A0A8-B666B7E7E3B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48A166-A7C8-4C7A-BD6B-7066FF67CB14}" type="pres">
      <dgm:prSet presAssocID="{F20D1E25-C81A-4970-A773-FA0A5F767D7F}" presName="sibTrans" presStyleCnt="0"/>
      <dgm:spPr/>
    </dgm:pt>
    <dgm:pt modelId="{7616DB0E-7D11-4ED5-88FA-C9AF3E0C0EBD}" type="pres">
      <dgm:prSet presAssocID="{7E799ABF-2C3C-4B0F-A332-3C772C0FFD4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D081FD-5B29-4E75-AFA0-46275EB8A154}" type="pres">
      <dgm:prSet presAssocID="{D31F47F9-3588-4F84-919B-CB5B8AE53124}" presName="sibTrans" presStyleCnt="0"/>
      <dgm:spPr/>
    </dgm:pt>
    <dgm:pt modelId="{1D07D05D-2719-4322-9AD3-426BE1B488D3}" type="pres">
      <dgm:prSet presAssocID="{744C2B17-964C-47E8-9C9B-345B008A175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83D702A-A3C8-45E9-B736-E073A991A3D8}" srcId="{F215BF83-C61C-43F5-8B82-59D12693D337}" destId="{7E799ABF-2C3C-4B0F-A332-3C772C0FFD40}" srcOrd="2" destOrd="0" parTransId="{478A71FE-2C10-4936-AFAE-B8B0FABDC6B5}" sibTransId="{D31F47F9-3588-4F84-919B-CB5B8AE53124}"/>
    <dgm:cxn modelId="{1452771C-1EAD-4DD1-A32A-3E88A7EE3BDD}" type="presOf" srcId="{706DABEF-7D44-4E28-A0A8-B666B7E7E3BB}" destId="{FDF6FB08-90EF-4D12-A408-D2B3E1386764}" srcOrd="0" destOrd="0" presId="urn:microsoft.com/office/officeart/2005/8/layout/hProcess9"/>
    <dgm:cxn modelId="{8589247B-0DAC-4FBC-A68F-998C1F346E8A}" type="presOf" srcId="{744C2B17-964C-47E8-9C9B-345B008A1751}" destId="{1D07D05D-2719-4322-9AD3-426BE1B488D3}" srcOrd="0" destOrd="0" presId="urn:microsoft.com/office/officeart/2005/8/layout/hProcess9"/>
    <dgm:cxn modelId="{58D5EEA5-E252-4AC6-912B-D3B969541752}" srcId="{F215BF83-C61C-43F5-8B82-59D12693D337}" destId="{055E6109-11CA-4BD4-9F70-5F302D634475}" srcOrd="0" destOrd="0" parTransId="{A0D0B182-23F2-4E49-AAE8-6C46DB497E5B}" sibTransId="{9E97D13A-367A-41EA-BC4B-8B5DBD6E8229}"/>
    <dgm:cxn modelId="{D722C35F-E6B3-462F-A202-5FB33B07E1D8}" type="presOf" srcId="{7E799ABF-2C3C-4B0F-A332-3C772C0FFD40}" destId="{7616DB0E-7D11-4ED5-88FA-C9AF3E0C0EBD}" srcOrd="0" destOrd="0" presId="urn:microsoft.com/office/officeart/2005/8/layout/hProcess9"/>
    <dgm:cxn modelId="{F2AA3334-70F4-485B-8158-9E802DE4C209}" srcId="{F215BF83-C61C-43F5-8B82-59D12693D337}" destId="{744C2B17-964C-47E8-9C9B-345B008A1751}" srcOrd="3" destOrd="0" parTransId="{233C1062-67F5-4D05-92C8-FC4775A0E966}" sibTransId="{7172E5CE-03F8-47E3-A65D-91EB35CCDA9D}"/>
    <dgm:cxn modelId="{80BA6785-E2A1-4652-8811-441CAFA03BC1}" type="presOf" srcId="{055E6109-11CA-4BD4-9F70-5F302D634475}" destId="{A83C4031-50E6-4FC8-94E8-F0BDA5AB49F6}" srcOrd="0" destOrd="0" presId="urn:microsoft.com/office/officeart/2005/8/layout/hProcess9"/>
    <dgm:cxn modelId="{CB8E1361-3D5C-4540-9F5A-9E690B252146}" srcId="{F215BF83-C61C-43F5-8B82-59D12693D337}" destId="{706DABEF-7D44-4E28-A0A8-B666B7E7E3BB}" srcOrd="1" destOrd="0" parTransId="{5BEC2465-CB97-4307-80E7-BCE9D4EFF330}" sibTransId="{F20D1E25-C81A-4970-A773-FA0A5F767D7F}"/>
    <dgm:cxn modelId="{C5B06627-2EE5-43C8-889E-48965EBE246E}" type="presOf" srcId="{F215BF83-C61C-43F5-8B82-59D12693D337}" destId="{EE042123-7C59-4670-9D09-E1638580DD57}" srcOrd="0" destOrd="0" presId="urn:microsoft.com/office/officeart/2005/8/layout/hProcess9"/>
    <dgm:cxn modelId="{3C4C7ACE-11D4-4BD0-8E54-47E0C0F4C6BA}" type="presParOf" srcId="{EE042123-7C59-4670-9D09-E1638580DD57}" destId="{E04D7B7B-5382-45AF-97AD-35A56E294380}" srcOrd="0" destOrd="0" presId="urn:microsoft.com/office/officeart/2005/8/layout/hProcess9"/>
    <dgm:cxn modelId="{78DA39B6-58FE-411B-BDFB-23E6C276D641}" type="presParOf" srcId="{EE042123-7C59-4670-9D09-E1638580DD57}" destId="{BB9A62F7-EF93-4ECC-BF9E-B9EBBFEC2C60}" srcOrd="1" destOrd="0" presId="urn:microsoft.com/office/officeart/2005/8/layout/hProcess9"/>
    <dgm:cxn modelId="{FE617F0F-2F26-4674-8861-E8AF2E6E5C99}" type="presParOf" srcId="{BB9A62F7-EF93-4ECC-BF9E-B9EBBFEC2C60}" destId="{A83C4031-50E6-4FC8-94E8-F0BDA5AB49F6}" srcOrd="0" destOrd="0" presId="urn:microsoft.com/office/officeart/2005/8/layout/hProcess9"/>
    <dgm:cxn modelId="{267CC09D-286A-4D38-818C-7F8BD98D1FE2}" type="presParOf" srcId="{BB9A62F7-EF93-4ECC-BF9E-B9EBBFEC2C60}" destId="{3E0F6D93-3038-47E3-9C79-84172464768B}" srcOrd="1" destOrd="0" presId="urn:microsoft.com/office/officeart/2005/8/layout/hProcess9"/>
    <dgm:cxn modelId="{74EE8B5D-270D-4403-AA10-7389880799C1}" type="presParOf" srcId="{BB9A62F7-EF93-4ECC-BF9E-B9EBBFEC2C60}" destId="{FDF6FB08-90EF-4D12-A408-D2B3E1386764}" srcOrd="2" destOrd="0" presId="urn:microsoft.com/office/officeart/2005/8/layout/hProcess9"/>
    <dgm:cxn modelId="{21AE2B20-3C5E-4417-AAB8-FC3359EC55B9}" type="presParOf" srcId="{BB9A62F7-EF93-4ECC-BF9E-B9EBBFEC2C60}" destId="{A948A166-A7C8-4C7A-BD6B-7066FF67CB14}" srcOrd="3" destOrd="0" presId="urn:microsoft.com/office/officeart/2005/8/layout/hProcess9"/>
    <dgm:cxn modelId="{243AD74B-CFD5-4DB3-9323-86CC6A9C89B5}" type="presParOf" srcId="{BB9A62F7-EF93-4ECC-BF9E-B9EBBFEC2C60}" destId="{7616DB0E-7D11-4ED5-88FA-C9AF3E0C0EBD}" srcOrd="4" destOrd="0" presId="urn:microsoft.com/office/officeart/2005/8/layout/hProcess9"/>
    <dgm:cxn modelId="{33C4BCD2-9A8D-4AE3-9E67-02CFF4BDF819}" type="presParOf" srcId="{BB9A62F7-EF93-4ECC-BF9E-B9EBBFEC2C60}" destId="{1ED081FD-5B29-4E75-AFA0-46275EB8A154}" srcOrd="5" destOrd="0" presId="urn:microsoft.com/office/officeart/2005/8/layout/hProcess9"/>
    <dgm:cxn modelId="{D26414B9-6C4C-454D-BA8E-2A06D070B789}" type="presParOf" srcId="{BB9A62F7-EF93-4ECC-BF9E-B9EBBFEC2C60}" destId="{1D07D05D-2719-4322-9AD3-426BE1B488D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D62A34-A1C9-4605-899E-1408B691EF57}" type="doc">
      <dgm:prSet loTypeId="urn:microsoft.com/office/officeart/2005/8/layout/gear1" loCatId="process" qsTypeId="urn:microsoft.com/office/officeart/2005/8/quickstyle/simple3" qsCatId="simple" csTypeId="urn:microsoft.com/office/officeart/2005/8/colors/accent1_2" csCatId="accent1" phldr="1"/>
      <dgm:spPr/>
    </dgm:pt>
    <dgm:pt modelId="{4E5D4AD5-A4DE-4C83-8E5E-59A3BC627561}">
      <dgm:prSet phldrT="[Text]" custT="1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 prstMaterial="dkEdge">
          <a:bevelT w="8200" h="38100"/>
        </a:sp3d>
      </dgm:spPr>
      <dgm:t>
        <a:bodyPr/>
        <a:lstStyle/>
        <a:p>
          <a:r>
            <a:rPr lang="ar-EG" sz="1800" b="1" dirty="0" smtClean="0">
              <a:latin typeface="Simplified Arabic" pitchFamily="18" charset="-78"/>
              <a:cs typeface="Simplified Arabic" pitchFamily="18" charset="-78"/>
            </a:rPr>
            <a:t>تقنـــــــــى</a:t>
          </a:r>
          <a:endParaRPr lang="en-US" sz="1800" b="1" dirty="0">
            <a:latin typeface="Simplified Arabic" pitchFamily="18" charset="-78"/>
            <a:cs typeface="Simplified Arabic" pitchFamily="18" charset="-78"/>
          </a:endParaRPr>
        </a:p>
      </dgm:t>
    </dgm:pt>
    <dgm:pt modelId="{085E298B-9B85-4408-BB35-BC13F8861FEC}" type="parTrans" cxnId="{F359D8FB-897A-4830-B33E-BB52A45137E7}">
      <dgm:prSet/>
      <dgm:spPr/>
      <dgm:t>
        <a:bodyPr/>
        <a:lstStyle/>
        <a:p>
          <a:endParaRPr lang="en-US" b="1"/>
        </a:p>
      </dgm:t>
    </dgm:pt>
    <dgm:pt modelId="{E6CF3457-2244-4DB5-AB73-1700C72524A7}" type="sibTrans" cxnId="{F359D8FB-897A-4830-B33E-BB52A45137E7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b="1"/>
        </a:p>
      </dgm:t>
    </dgm:pt>
    <dgm:pt modelId="{4B0CB581-2F0A-4BAF-86CD-FEF84A4A63C2}">
      <dgm:prSet phldrT="[Text]" custT="1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 prstMaterial="dkEdge">
          <a:bevelT w="8200" h="38100"/>
        </a:sp3d>
      </dgm:spPr>
      <dgm:t>
        <a:bodyPr/>
        <a:lstStyle/>
        <a:p>
          <a:r>
            <a:rPr lang="ar-SA" sz="1800" b="1" dirty="0" smtClean="0">
              <a:latin typeface="Simplified Arabic" pitchFamily="18" charset="-78"/>
              <a:cs typeface="Simplified Arabic" pitchFamily="18" charset="-78"/>
            </a:rPr>
            <a:t>تشغيلي</a:t>
          </a:r>
          <a:endParaRPr lang="en-US" sz="1800" b="1" dirty="0">
            <a:latin typeface="Simplified Arabic" pitchFamily="18" charset="-78"/>
            <a:cs typeface="Simplified Arabic" pitchFamily="18" charset="-78"/>
          </a:endParaRPr>
        </a:p>
      </dgm:t>
    </dgm:pt>
    <dgm:pt modelId="{E02254CD-5673-4F4E-88D6-B043A7756F43}" type="parTrans" cxnId="{AB54931A-B2B7-44D9-B4EE-9C8EEADFE8D4}">
      <dgm:prSet/>
      <dgm:spPr/>
      <dgm:t>
        <a:bodyPr/>
        <a:lstStyle/>
        <a:p>
          <a:endParaRPr lang="en-US" b="1"/>
        </a:p>
      </dgm:t>
    </dgm:pt>
    <dgm:pt modelId="{08F07F41-21DA-4B38-868A-7BB02F83D368}" type="sibTrans" cxnId="{AB54931A-B2B7-44D9-B4EE-9C8EEADFE8D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b="1"/>
        </a:p>
      </dgm:t>
    </dgm:pt>
    <dgm:pt modelId="{9BC2D853-8EE4-42DD-90C1-D741C0A11CC1}">
      <dgm:prSet phldrT="[Text]" custT="1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ar-SA" sz="1800" b="1" dirty="0" smtClean="0">
              <a:latin typeface="Simplified Arabic" pitchFamily="18" charset="-78"/>
              <a:cs typeface="Simplified Arabic" pitchFamily="18" charset="-78"/>
            </a:rPr>
            <a:t>إداري</a:t>
          </a:r>
          <a:endParaRPr lang="en-US" sz="1800" b="1" dirty="0">
            <a:latin typeface="Simplified Arabic" pitchFamily="18" charset="-78"/>
            <a:cs typeface="Simplified Arabic" pitchFamily="18" charset="-78"/>
          </a:endParaRPr>
        </a:p>
      </dgm:t>
    </dgm:pt>
    <dgm:pt modelId="{BF989F25-811C-4439-9918-98294E761209}" type="parTrans" cxnId="{6ED24B8C-FC87-47D5-99AC-EEAB1FA192DD}">
      <dgm:prSet/>
      <dgm:spPr/>
      <dgm:t>
        <a:bodyPr/>
        <a:lstStyle/>
        <a:p>
          <a:endParaRPr lang="en-US" b="1"/>
        </a:p>
      </dgm:t>
    </dgm:pt>
    <dgm:pt modelId="{EB276233-4991-4B0E-AB37-89DDB5BFCD34}" type="sibTrans" cxnId="{6ED24B8C-FC87-47D5-99AC-EEAB1FA192D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b="1"/>
        </a:p>
      </dgm:t>
    </dgm:pt>
    <dgm:pt modelId="{F8572229-C543-461D-BCE7-B3C0AAE030C5}" type="pres">
      <dgm:prSet presAssocID="{D4D62A34-A1C9-4605-899E-1408B691EF5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379EF1D-0231-4BB3-A4CA-15032A2BD555}" type="pres">
      <dgm:prSet presAssocID="{4E5D4AD5-A4DE-4C83-8E5E-59A3BC62756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93480-0F59-4271-A39C-7DE95A5CE4CA}" type="pres">
      <dgm:prSet presAssocID="{4E5D4AD5-A4DE-4C83-8E5E-59A3BC627561}" presName="gear1srcNode" presStyleLbl="node1" presStyleIdx="0" presStyleCnt="3"/>
      <dgm:spPr/>
      <dgm:t>
        <a:bodyPr/>
        <a:lstStyle/>
        <a:p>
          <a:endParaRPr lang="en-US"/>
        </a:p>
      </dgm:t>
    </dgm:pt>
    <dgm:pt modelId="{1A315107-A273-4257-B3D3-4D049969773E}" type="pres">
      <dgm:prSet presAssocID="{4E5D4AD5-A4DE-4C83-8E5E-59A3BC627561}" presName="gear1dstNode" presStyleLbl="node1" presStyleIdx="0" presStyleCnt="3"/>
      <dgm:spPr/>
      <dgm:t>
        <a:bodyPr/>
        <a:lstStyle/>
        <a:p>
          <a:endParaRPr lang="en-US"/>
        </a:p>
      </dgm:t>
    </dgm:pt>
    <dgm:pt modelId="{B55004F7-37EE-4A28-89BB-3E25568ECB04}" type="pres">
      <dgm:prSet presAssocID="{4B0CB581-2F0A-4BAF-86CD-FEF84A4A63C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6998C-DB89-4134-8D9D-28D2E3EB9CAF}" type="pres">
      <dgm:prSet presAssocID="{4B0CB581-2F0A-4BAF-86CD-FEF84A4A63C2}" presName="gear2srcNode" presStyleLbl="node1" presStyleIdx="1" presStyleCnt="3"/>
      <dgm:spPr/>
      <dgm:t>
        <a:bodyPr/>
        <a:lstStyle/>
        <a:p>
          <a:endParaRPr lang="en-US"/>
        </a:p>
      </dgm:t>
    </dgm:pt>
    <dgm:pt modelId="{32851495-1722-443C-BF04-54444A59904A}" type="pres">
      <dgm:prSet presAssocID="{4B0CB581-2F0A-4BAF-86CD-FEF84A4A63C2}" presName="gear2dstNode" presStyleLbl="node1" presStyleIdx="1" presStyleCnt="3"/>
      <dgm:spPr/>
      <dgm:t>
        <a:bodyPr/>
        <a:lstStyle/>
        <a:p>
          <a:endParaRPr lang="en-US"/>
        </a:p>
      </dgm:t>
    </dgm:pt>
    <dgm:pt modelId="{CB89B3A3-8A91-4FF6-A90F-3F326EBBF49A}" type="pres">
      <dgm:prSet presAssocID="{9BC2D853-8EE4-42DD-90C1-D741C0A11CC1}" presName="gear3" presStyleLbl="node1" presStyleIdx="2" presStyleCnt="3"/>
      <dgm:spPr/>
      <dgm:t>
        <a:bodyPr/>
        <a:lstStyle/>
        <a:p>
          <a:endParaRPr lang="en-US"/>
        </a:p>
      </dgm:t>
    </dgm:pt>
    <dgm:pt modelId="{0E6F11AB-AEFA-4B4F-9940-350B76785DE3}" type="pres">
      <dgm:prSet presAssocID="{9BC2D853-8EE4-42DD-90C1-D741C0A11CC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E32E3-A7E2-4090-BC4D-2B5D4B75DEF2}" type="pres">
      <dgm:prSet presAssocID="{9BC2D853-8EE4-42DD-90C1-D741C0A11CC1}" presName="gear3srcNode" presStyleLbl="node1" presStyleIdx="2" presStyleCnt="3"/>
      <dgm:spPr/>
      <dgm:t>
        <a:bodyPr/>
        <a:lstStyle/>
        <a:p>
          <a:endParaRPr lang="en-US"/>
        </a:p>
      </dgm:t>
    </dgm:pt>
    <dgm:pt modelId="{F2C2B6FB-865C-4BBB-9BE7-2E965EF9E505}" type="pres">
      <dgm:prSet presAssocID="{9BC2D853-8EE4-42DD-90C1-D741C0A11CC1}" presName="gear3dstNode" presStyleLbl="node1" presStyleIdx="2" presStyleCnt="3"/>
      <dgm:spPr/>
      <dgm:t>
        <a:bodyPr/>
        <a:lstStyle/>
        <a:p>
          <a:endParaRPr lang="en-US"/>
        </a:p>
      </dgm:t>
    </dgm:pt>
    <dgm:pt modelId="{9B3DA750-D43B-4F83-88F7-6954EADE8376}" type="pres">
      <dgm:prSet presAssocID="{E6CF3457-2244-4DB5-AB73-1700C72524A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9D36705-CB43-4505-9925-A873451B7A12}" type="pres">
      <dgm:prSet presAssocID="{08F07F41-21DA-4B38-868A-7BB02F83D368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901CD55C-3B63-4512-84BD-60C4E1E6F518}" type="pres">
      <dgm:prSet presAssocID="{EB276233-4991-4B0E-AB37-89DDB5BFCD34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2990057-8F82-4324-834A-5EA28F6B7CF9}" type="presOf" srcId="{08F07F41-21DA-4B38-868A-7BB02F83D368}" destId="{99D36705-CB43-4505-9925-A873451B7A12}" srcOrd="0" destOrd="0" presId="urn:microsoft.com/office/officeart/2005/8/layout/gear1"/>
    <dgm:cxn modelId="{BDDCB181-BDF6-4991-9F0E-36D05385E53B}" type="presOf" srcId="{9BC2D853-8EE4-42DD-90C1-D741C0A11CC1}" destId="{F2C2B6FB-865C-4BBB-9BE7-2E965EF9E505}" srcOrd="3" destOrd="0" presId="urn:microsoft.com/office/officeart/2005/8/layout/gear1"/>
    <dgm:cxn modelId="{C9900E4F-B8EC-416D-9770-D892BE2B08A1}" type="presOf" srcId="{4E5D4AD5-A4DE-4C83-8E5E-59A3BC627561}" destId="{1A315107-A273-4257-B3D3-4D049969773E}" srcOrd="2" destOrd="0" presId="urn:microsoft.com/office/officeart/2005/8/layout/gear1"/>
    <dgm:cxn modelId="{173620D5-B761-4EB0-9CCE-4BCEAF581370}" type="presOf" srcId="{9BC2D853-8EE4-42DD-90C1-D741C0A11CC1}" destId="{CB89B3A3-8A91-4FF6-A90F-3F326EBBF49A}" srcOrd="0" destOrd="0" presId="urn:microsoft.com/office/officeart/2005/8/layout/gear1"/>
    <dgm:cxn modelId="{2E6BBF1F-58E3-49E1-BF5A-BECCF5AB9A9E}" type="presOf" srcId="{EB276233-4991-4B0E-AB37-89DDB5BFCD34}" destId="{901CD55C-3B63-4512-84BD-60C4E1E6F518}" srcOrd="0" destOrd="0" presId="urn:microsoft.com/office/officeart/2005/8/layout/gear1"/>
    <dgm:cxn modelId="{D54154F9-69C3-4E31-A568-FB47245581EC}" type="presOf" srcId="{E6CF3457-2244-4DB5-AB73-1700C72524A7}" destId="{9B3DA750-D43B-4F83-88F7-6954EADE8376}" srcOrd="0" destOrd="0" presId="urn:microsoft.com/office/officeart/2005/8/layout/gear1"/>
    <dgm:cxn modelId="{40C5ABB1-6F86-4F36-96D1-989422A9650D}" type="presOf" srcId="{D4D62A34-A1C9-4605-899E-1408B691EF57}" destId="{F8572229-C543-461D-BCE7-B3C0AAE030C5}" srcOrd="0" destOrd="0" presId="urn:microsoft.com/office/officeart/2005/8/layout/gear1"/>
    <dgm:cxn modelId="{3CABF40B-4C30-49CD-AB12-694AF967F55D}" type="presOf" srcId="{4B0CB581-2F0A-4BAF-86CD-FEF84A4A63C2}" destId="{B55004F7-37EE-4A28-89BB-3E25568ECB04}" srcOrd="0" destOrd="0" presId="urn:microsoft.com/office/officeart/2005/8/layout/gear1"/>
    <dgm:cxn modelId="{45E9FB42-C3F0-4D39-AE5F-DC99A1A988A5}" type="presOf" srcId="{4B0CB581-2F0A-4BAF-86CD-FEF84A4A63C2}" destId="{9116998C-DB89-4134-8D9D-28D2E3EB9CAF}" srcOrd="1" destOrd="0" presId="urn:microsoft.com/office/officeart/2005/8/layout/gear1"/>
    <dgm:cxn modelId="{AB54931A-B2B7-44D9-B4EE-9C8EEADFE8D4}" srcId="{D4D62A34-A1C9-4605-899E-1408B691EF57}" destId="{4B0CB581-2F0A-4BAF-86CD-FEF84A4A63C2}" srcOrd="1" destOrd="0" parTransId="{E02254CD-5673-4F4E-88D6-B043A7756F43}" sibTransId="{08F07F41-21DA-4B38-868A-7BB02F83D368}"/>
    <dgm:cxn modelId="{C71DFCD0-A73A-4B92-BA63-F8407EE6A135}" type="presOf" srcId="{9BC2D853-8EE4-42DD-90C1-D741C0A11CC1}" destId="{517E32E3-A7E2-4090-BC4D-2B5D4B75DEF2}" srcOrd="2" destOrd="0" presId="urn:microsoft.com/office/officeart/2005/8/layout/gear1"/>
    <dgm:cxn modelId="{BC9A6029-E9E3-43E8-B2CF-D6ED76B4ADC6}" type="presOf" srcId="{9BC2D853-8EE4-42DD-90C1-D741C0A11CC1}" destId="{0E6F11AB-AEFA-4B4F-9940-350B76785DE3}" srcOrd="1" destOrd="0" presId="urn:microsoft.com/office/officeart/2005/8/layout/gear1"/>
    <dgm:cxn modelId="{6ED24B8C-FC87-47D5-99AC-EEAB1FA192DD}" srcId="{D4D62A34-A1C9-4605-899E-1408B691EF57}" destId="{9BC2D853-8EE4-42DD-90C1-D741C0A11CC1}" srcOrd="2" destOrd="0" parTransId="{BF989F25-811C-4439-9918-98294E761209}" sibTransId="{EB276233-4991-4B0E-AB37-89DDB5BFCD34}"/>
    <dgm:cxn modelId="{F359D8FB-897A-4830-B33E-BB52A45137E7}" srcId="{D4D62A34-A1C9-4605-899E-1408B691EF57}" destId="{4E5D4AD5-A4DE-4C83-8E5E-59A3BC627561}" srcOrd="0" destOrd="0" parTransId="{085E298B-9B85-4408-BB35-BC13F8861FEC}" sibTransId="{E6CF3457-2244-4DB5-AB73-1700C72524A7}"/>
    <dgm:cxn modelId="{B676A5BF-0E68-40EE-843D-F00120250F91}" type="presOf" srcId="{4B0CB581-2F0A-4BAF-86CD-FEF84A4A63C2}" destId="{32851495-1722-443C-BF04-54444A59904A}" srcOrd="2" destOrd="0" presId="urn:microsoft.com/office/officeart/2005/8/layout/gear1"/>
    <dgm:cxn modelId="{D22B6548-5C7F-4ACF-AF16-4B301A907261}" type="presOf" srcId="{4E5D4AD5-A4DE-4C83-8E5E-59A3BC627561}" destId="{1379EF1D-0231-4BB3-A4CA-15032A2BD555}" srcOrd="0" destOrd="0" presId="urn:microsoft.com/office/officeart/2005/8/layout/gear1"/>
    <dgm:cxn modelId="{A5519F98-46E8-4CAD-9F92-294EA3D0EBB4}" type="presOf" srcId="{4E5D4AD5-A4DE-4C83-8E5E-59A3BC627561}" destId="{5CA93480-0F59-4271-A39C-7DE95A5CE4CA}" srcOrd="1" destOrd="0" presId="urn:microsoft.com/office/officeart/2005/8/layout/gear1"/>
    <dgm:cxn modelId="{4BA64D7B-58EE-4F16-A616-8B11BED5B13D}" type="presParOf" srcId="{F8572229-C543-461D-BCE7-B3C0AAE030C5}" destId="{1379EF1D-0231-4BB3-A4CA-15032A2BD555}" srcOrd="0" destOrd="0" presId="urn:microsoft.com/office/officeart/2005/8/layout/gear1"/>
    <dgm:cxn modelId="{CABF0755-8CDE-474A-B580-10827820660F}" type="presParOf" srcId="{F8572229-C543-461D-BCE7-B3C0AAE030C5}" destId="{5CA93480-0F59-4271-A39C-7DE95A5CE4CA}" srcOrd="1" destOrd="0" presId="urn:microsoft.com/office/officeart/2005/8/layout/gear1"/>
    <dgm:cxn modelId="{758F935E-6D52-466E-873C-681C6F366B5F}" type="presParOf" srcId="{F8572229-C543-461D-BCE7-B3C0AAE030C5}" destId="{1A315107-A273-4257-B3D3-4D049969773E}" srcOrd="2" destOrd="0" presId="urn:microsoft.com/office/officeart/2005/8/layout/gear1"/>
    <dgm:cxn modelId="{8421B4F4-7FD1-4F16-8F16-DF5BC89C51E4}" type="presParOf" srcId="{F8572229-C543-461D-BCE7-B3C0AAE030C5}" destId="{B55004F7-37EE-4A28-89BB-3E25568ECB04}" srcOrd="3" destOrd="0" presId="urn:microsoft.com/office/officeart/2005/8/layout/gear1"/>
    <dgm:cxn modelId="{F1082C00-BC35-4693-A35F-009E08C76AB0}" type="presParOf" srcId="{F8572229-C543-461D-BCE7-B3C0AAE030C5}" destId="{9116998C-DB89-4134-8D9D-28D2E3EB9CAF}" srcOrd="4" destOrd="0" presId="urn:microsoft.com/office/officeart/2005/8/layout/gear1"/>
    <dgm:cxn modelId="{17C7E54C-787A-4ADC-8ADC-0CB6660E0A78}" type="presParOf" srcId="{F8572229-C543-461D-BCE7-B3C0AAE030C5}" destId="{32851495-1722-443C-BF04-54444A59904A}" srcOrd="5" destOrd="0" presId="urn:microsoft.com/office/officeart/2005/8/layout/gear1"/>
    <dgm:cxn modelId="{FC87D167-4CD0-489D-91FF-34B1FCF0673E}" type="presParOf" srcId="{F8572229-C543-461D-BCE7-B3C0AAE030C5}" destId="{CB89B3A3-8A91-4FF6-A90F-3F326EBBF49A}" srcOrd="6" destOrd="0" presId="urn:microsoft.com/office/officeart/2005/8/layout/gear1"/>
    <dgm:cxn modelId="{AC364BBE-F277-48D0-A73E-823B17FE1154}" type="presParOf" srcId="{F8572229-C543-461D-BCE7-B3C0AAE030C5}" destId="{0E6F11AB-AEFA-4B4F-9940-350B76785DE3}" srcOrd="7" destOrd="0" presId="urn:microsoft.com/office/officeart/2005/8/layout/gear1"/>
    <dgm:cxn modelId="{07ECB43F-32E6-4C19-A89F-1B93AB2C0AF5}" type="presParOf" srcId="{F8572229-C543-461D-BCE7-B3C0AAE030C5}" destId="{517E32E3-A7E2-4090-BC4D-2B5D4B75DEF2}" srcOrd="8" destOrd="0" presId="urn:microsoft.com/office/officeart/2005/8/layout/gear1"/>
    <dgm:cxn modelId="{EBA9E1B4-7732-4455-93F9-1F66028CAF43}" type="presParOf" srcId="{F8572229-C543-461D-BCE7-B3C0AAE030C5}" destId="{F2C2B6FB-865C-4BBB-9BE7-2E965EF9E505}" srcOrd="9" destOrd="0" presId="urn:microsoft.com/office/officeart/2005/8/layout/gear1"/>
    <dgm:cxn modelId="{FF56A229-0A2D-4DB4-8FB3-46B2697D3FB1}" type="presParOf" srcId="{F8572229-C543-461D-BCE7-B3C0AAE030C5}" destId="{9B3DA750-D43B-4F83-88F7-6954EADE8376}" srcOrd="10" destOrd="0" presId="urn:microsoft.com/office/officeart/2005/8/layout/gear1"/>
    <dgm:cxn modelId="{F309568E-6A8C-4EBF-8605-EF6ED89115CC}" type="presParOf" srcId="{F8572229-C543-461D-BCE7-B3C0AAE030C5}" destId="{99D36705-CB43-4505-9925-A873451B7A12}" srcOrd="11" destOrd="0" presId="urn:microsoft.com/office/officeart/2005/8/layout/gear1"/>
    <dgm:cxn modelId="{B79DFA6F-F1ED-4123-842E-771AB12FC42A}" type="presParOf" srcId="{F8572229-C543-461D-BCE7-B3C0AAE030C5}" destId="{901CD55C-3B63-4512-84BD-60C4E1E6F51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D62A34-A1C9-4605-899E-1408B691EF57}" type="doc">
      <dgm:prSet loTypeId="urn:microsoft.com/office/officeart/2005/8/layout/gear1" loCatId="process" qsTypeId="urn:microsoft.com/office/officeart/2005/8/quickstyle/simple3" qsCatId="simple" csTypeId="urn:microsoft.com/office/officeart/2005/8/colors/accent1_2" csCatId="accent1" phldr="1"/>
      <dgm:spPr/>
    </dgm:pt>
    <dgm:pt modelId="{4E5D4AD5-A4DE-4C83-8E5E-59A3BC627561}">
      <dgm:prSet phldrT="[Text]" custT="1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 prstMaterial="dkEdge">
          <a:bevelT w="8200" h="38100"/>
        </a:sp3d>
      </dgm:spPr>
      <dgm:t>
        <a:bodyPr/>
        <a:lstStyle/>
        <a:p>
          <a:r>
            <a:rPr lang="ar-EG" sz="1800" b="1" dirty="0" smtClean="0">
              <a:latin typeface="Simplified Arabic" pitchFamily="18" charset="-78"/>
              <a:cs typeface="Simplified Arabic" pitchFamily="18" charset="-78"/>
            </a:rPr>
            <a:t>استراتيجى</a:t>
          </a:r>
          <a:endParaRPr lang="en-US" sz="1800" b="1" dirty="0">
            <a:latin typeface="Simplified Arabic" pitchFamily="18" charset="-78"/>
            <a:cs typeface="Simplified Arabic" pitchFamily="18" charset="-78"/>
          </a:endParaRPr>
        </a:p>
      </dgm:t>
    </dgm:pt>
    <dgm:pt modelId="{085E298B-9B85-4408-BB35-BC13F8861FEC}" type="parTrans" cxnId="{F359D8FB-897A-4830-B33E-BB52A45137E7}">
      <dgm:prSet/>
      <dgm:spPr/>
      <dgm:t>
        <a:bodyPr/>
        <a:lstStyle/>
        <a:p>
          <a:endParaRPr lang="en-US"/>
        </a:p>
      </dgm:t>
    </dgm:pt>
    <dgm:pt modelId="{E6CF3457-2244-4DB5-AB73-1700C72524A7}" type="sibTrans" cxnId="{F359D8FB-897A-4830-B33E-BB52A45137E7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4B0CB581-2F0A-4BAF-86CD-FEF84A4A63C2}">
      <dgm:prSet phldrT="[Text]" custT="1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 prstMaterial="dkEdge">
          <a:bevelT w="8200" h="38100"/>
        </a:sp3d>
      </dgm:spPr>
      <dgm:t>
        <a:bodyPr/>
        <a:lstStyle/>
        <a:p>
          <a:r>
            <a:rPr lang="ar-EG" sz="1800" b="1" dirty="0" smtClean="0">
              <a:latin typeface="Simplified Arabic" pitchFamily="18" charset="-78"/>
              <a:cs typeface="Simplified Arabic" pitchFamily="18" charset="-78"/>
            </a:rPr>
            <a:t>محلــى</a:t>
          </a:r>
          <a:endParaRPr lang="en-US" sz="1800" b="1" dirty="0"/>
        </a:p>
      </dgm:t>
    </dgm:pt>
    <dgm:pt modelId="{E02254CD-5673-4F4E-88D6-B043A7756F43}" type="parTrans" cxnId="{AB54931A-B2B7-44D9-B4EE-9C8EEADFE8D4}">
      <dgm:prSet/>
      <dgm:spPr/>
      <dgm:t>
        <a:bodyPr/>
        <a:lstStyle/>
        <a:p>
          <a:endParaRPr lang="en-US"/>
        </a:p>
      </dgm:t>
    </dgm:pt>
    <dgm:pt modelId="{08F07F41-21DA-4B38-868A-7BB02F83D368}" type="sibTrans" cxnId="{AB54931A-B2B7-44D9-B4EE-9C8EEADFE8D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9BC2D853-8EE4-42DD-90C1-D741C0A11CC1}">
      <dgm:prSet phldrT="[Text]" custT="1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ar-EG" sz="1800" b="1" smtClean="0">
              <a:latin typeface="Simplified Arabic" pitchFamily="18" charset="-78"/>
              <a:cs typeface="Simplified Arabic" pitchFamily="18" charset="-78"/>
            </a:rPr>
            <a:t>قومـــــى</a:t>
          </a:r>
          <a:endParaRPr lang="en-US" sz="1600" b="1" dirty="0"/>
        </a:p>
      </dgm:t>
    </dgm:pt>
    <dgm:pt modelId="{BF989F25-811C-4439-9918-98294E761209}" type="parTrans" cxnId="{6ED24B8C-FC87-47D5-99AC-EEAB1FA192DD}">
      <dgm:prSet/>
      <dgm:spPr/>
      <dgm:t>
        <a:bodyPr/>
        <a:lstStyle/>
        <a:p>
          <a:endParaRPr lang="en-US"/>
        </a:p>
      </dgm:t>
    </dgm:pt>
    <dgm:pt modelId="{EB276233-4991-4B0E-AB37-89DDB5BFCD34}" type="sibTrans" cxnId="{6ED24B8C-FC87-47D5-99AC-EEAB1FA192D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F8572229-C543-461D-BCE7-B3C0AAE030C5}" type="pres">
      <dgm:prSet presAssocID="{D4D62A34-A1C9-4605-899E-1408B691EF5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379EF1D-0231-4BB3-A4CA-15032A2BD555}" type="pres">
      <dgm:prSet presAssocID="{4E5D4AD5-A4DE-4C83-8E5E-59A3BC62756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93480-0F59-4271-A39C-7DE95A5CE4CA}" type="pres">
      <dgm:prSet presAssocID="{4E5D4AD5-A4DE-4C83-8E5E-59A3BC627561}" presName="gear1srcNode" presStyleLbl="node1" presStyleIdx="0" presStyleCnt="3"/>
      <dgm:spPr/>
      <dgm:t>
        <a:bodyPr/>
        <a:lstStyle/>
        <a:p>
          <a:endParaRPr lang="en-US"/>
        </a:p>
      </dgm:t>
    </dgm:pt>
    <dgm:pt modelId="{1A315107-A273-4257-B3D3-4D049969773E}" type="pres">
      <dgm:prSet presAssocID="{4E5D4AD5-A4DE-4C83-8E5E-59A3BC627561}" presName="gear1dstNode" presStyleLbl="node1" presStyleIdx="0" presStyleCnt="3"/>
      <dgm:spPr/>
      <dgm:t>
        <a:bodyPr/>
        <a:lstStyle/>
        <a:p>
          <a:endParaRPr lang="en-US"/>
        </a:p>
      </dgm:t>
    </dgm:pt>
    <dgm:pt modelId="{B55004F7-37EE-4A28-89BB-3E25568ECB04}" type="pres">
      <dgm:prSet presAssocID="{4B0CB581-2F0A-4BAF-86CD-FEF84A4A63C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6998C-DB89-4134-8D9D-28D2E3EB9CAF}" type="pres">
      <dgm:prSet presAssocID="{4B0CB581-2F0A-4BAF-86CD-FEF84A4A63C2}" presName="gear2srcNode" presStyleLbl="node1" presStyleIdx="1" presStyleCnt="3"/>
      <dgm:spPr/>
      <dgm:t>
        <a:bodyPr/>
        <a:lstStyle/>
        <a:p>
          <a:endParaRPr lang="en-US"/>
        </a:p>
      </dgm:t>
    </dgm:pt>
    <dgm:pt modelId="{32851495-1722-443C-BF04-54444A59904A}" type="pres">
      <dgm:prSet presAssocID="{4B0CB581-2F0A-4BAF-86CD-FEF84A4A63C2}" presName="gear2dstNode" presStyleLbl="node1" presStyleIdx="1" presStyleCnt="3"/>
      <dgm:spPr/>
      <dgm:t>
        <a:bodyPr/>
        <a:lstStyle/>
        <a:p>
          <a:endParaRPr lang="en-US"/>
        </a:p>
      </dgm:t>
    </dgm:pt>
    <dgm:pt modelId="{CB89B3A3-8A91-4FF6-A90F-3F326EBBF49A}" type="pres">
      <dgm:prSet presAssocID="{9BC2D853-8EE4-42DD-90C1-D741C0A11CC1}" presName="gear3" presStyleLbl="node1" presStyleIdx="2" presStyleCnt="3"/>
      <dgm:spPr/>
      <dgm:t>
        <a:bodyPr/>
        <a:lstStyle/>
        <a:p>
          <a:endParaRPr lang="en-US"/>
        </a:p>
      </dgm:t>
    </dgm:pt>
    <dgm:pt modelId="{0E6F11AB-AEFA-4B4F-9940-350B76785DE3}" type="pres">
      <dgm:prSet presAssocID="{9BC2D853-8EE4-42DD-90C1-D741C0A11CC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E32E3-A7E2-4090-BC4D-2B5D4B75DEF2}" type="pres">
      <dgm:prSet presAssocID="{9BC2D853-8EE4-42DD-90C1-D741C0A11CC1}" presName="gear3srcNode" presStyleLbl="node1" presStyleIdx="2" presStyleCnt="3"/>
      <dgm:spPr/>
      <dgm:t>
        <a:bodyPr/>
        <a:lstStyle/>
        <a:p>
          <a:endParaRPr lang="en-US"/>
        </a:p>
      </dgm:t>
    </dgm:pt>
    <dgm:pt modelId="{F2C2B6FB-865C-4BBB-9BE7-2E965EF9E505}" type="pres">
      <dgm:prSet presAssocID="{9BC2D853-8EE4-42DD-90C1-D741C0A11CC1}" presName="gear3dstNode" presStyleLbl="node1" presStyleIdx="2" presStyleCnt="3"/>
      <dgm:spPr/>
      <dgm:t>
        <a:bodyPr/>
        <a:lstStyle/>
        <a:p>
          <a:endParaRPr lang="en-US"/>
        </a:p>
      </dgm:t>
    </dgm:pt>
    <dgm:pt modelId="{9B3DA750-D43B-4F83-88F7-6954EADE8376}" type="pres">
      <dgm:prSet presAssocID="{E6CF3457-2244-4DB5-AB73-1700C72524A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9D36705-CB43-4505-9925-A873451B7A12}" type="pres">
      <dgm:prSet presAssocID="{08F07F41-21DA-4B38-868A-7BB02F83D368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901CD55C-3B63-4512-84BD-60C4E1E6F518}" type="pres">
      <dgm:prSet presAssocID="{EB276233-4991-4B0E-AB37-89DDB5BFCD34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5B166B6-1802-4093-809D-49D500A222A7}" type="presOf" srcId="{4E5D4AD5-A4DE-4C83-8E5E-59A3BC627561}" destId="{5CA93480-0F59-4271-A39C-7DE95A5CE4CA}" srcOrd="1" destOrd="0" presId="urn:microsoft.com/office/officeart/2005/8/layout/gear1"/>
    <dgm:cxn modelId="{E4BF9473-8698-4D3E-AA9E-4060E4AF2DCB}" type="presOf" srcId="{9BC2D853-8EE4-42DD-90C1-D741C0A11CC1}" destId="{F2C2B6FB-865C-4BBB-9BE7-2E965EF9E505}" srcOrd="3" destOrd="0" presId="urn:microsoft.com/office/officeart/2005/8/layout/gear1"/>
    <dgm:cxn modelId="{E9194918-2789-4132-BAE6-943169261BA7}" type="presOf" srcId="{9BC2D853-8EE4-42DD-90C1-D741C0A11CC1}" destId="{CB89B3A3-8A91-4FF6-A90F-3F326EBBF49A}" srcOrd="0" destOrd="0" presId="urn:microsoft.com/office/officeart/2005/8/layout/gear1"/>
    <dgm:cxn modelId="{3410D8ED-5154-495B-A683-5AD0D1CBCB57}" type="presOf" srcId="{08F07F41-21DA-4B38-868A-7BB02F83D368}" destId="{99D36705-CB43-4505-9925-A873451B7A12}" srcOrd="0" destOrd="0" presId="urn:microsoft.com/office/officeart/2005/8/layout/gear1"/>
    <dgm:cxn modelId="{E41E9830-B67C-46E8-93BD-F5660F8661D1}" type="presOf" srcId="{E6CF3457-2244-4DB5-AB73-1700C72524A7}" destId="{9B3DA750-D43B-4F83-88F7-6954EADE8376}" srcOrd="0" destOrd="0" presId="urn:microsoft.com/office/officeart/2005/8/layout/gear1"/>
    <dgm:cxn modelId="{0CFB8D7E-ACD2-4490-BD1C-01859AE88937}" type="presOf" srcId="{9BC2D853-8EE4-42DD-90C1-D741C0A11CC1}" destId="{0E6F11AB-AEFA-4B4F-9940-350B76785DE3}" srcOrd="1" destOrd="0" presId="urn:microsoft.com/office/officeart/2005/8/layout/gear1"/>
    <dgm:cxn modelId="{B988899D-1EEC-48A7-A9C6-E955B2C9DBE3}" type="presOf" srcId="{9BC2D853-8EE4-42DD-90C1-D741C0A11CC1}" destId="{517E32E3-A7E2-4090-BC4D-2B5D4B75DEF2}" srcOrd="2" destOrd="0" presId="urn:microsoft.com/office/officeart/2005/8/layout/gear1"/>
    <dgm:cxn modelId="{2B7B2C5C-B3B6-4E8C-95B0-2D247EF0A4A4}" type="presOf" srcId="{D4D62A34-A1C9-4605-899E-1408B691EF57}" destId="{F8572229-C543-461D-BCE7-B3C0AAE030C5}" srcOrd="0" destOrd="0" presId="urn:microsoft.com/office/officeart/2005/8/layout/gear1"/>
    <dgm:cxn modelId="{5F7F69BA-660F-43D5-B2AD-052CC8A0CB3F}" type="presOf" srcId="{4E5D4AD5-A4DE-4C83-8E5E-59A3BC627561}" destId="{1379EF1D-0231-4BB3-A4CA-15032A2BD555}" srcOrd="0" destOrd="0" presId="urn:microsoft.com/office/officeart/2005/8/layout/gear1"/>
    <dgm:cxn modelId="{7461A8AA-A6C3-4232-96EA-9742936C64EB}" type="presOf" srcId="{4B0CB581-2F0A-4BAF-86CD-FEF84A4A63C2}" destId="{9116998C-DB89-4134-8D9D-28D2E3EB9CAF}" srcOrd="1" destOrd="0" presId="urn:microsoft.com/office/officeart/2005/8/layout/gear1"/>
    <dgm:cxn modelId="{471B37D3-D17D-4DD8-9AC5-ED857133036D}" type="presOf" srcId="{EB276233-4991-4B0E-AB37-89DDB5BFCD34}" destId="{901CD55C-3B63-4512-84BD-60C4E1E6F518}" srcOrd="0" destOrd="0" presId="urn:microsoft.com/office/officeart/2005/8/layout/gear1"/>
    <dgm:cxn modelId="{8CB4A5C7-D751-48A4-BB49-ED3DD72BC00F}" type="presOf" srcId="{4B0CB581-2F0A-4BAF-86CD-FEF84A4A63C2}" destId="{32851495-1722-443C-BF04-54444A59904A}" srcOrd="2" destOrd="0" presId="urn:microsoft.com/office/officeart/2005/8/layout/gear1"/>
    <dgm:cxn modelId="{8A60B451-A5FF-43E4-BED9-3FFDBA6EE888}" type="presOf" srcId="{4B0CB581-2F0A-4BAF-86CD-FEF84A4A63C2}" destId="{B55004F7-37EE-4A28-89BB-3E25568ECB04}" srcOrd="0" destOrd="0" presId="urn:microsoft.com/office/officeart/2005/8/layout/gear1"/>
    <dgm:cxn modelId="{AB54931A-B2B7-44D9-B4EE-9C8EEADFE8D4}" srcId="{D4D62A34-A1C9-4605-899E-1408B691EF57}" destId="{4B0CB581-2F0A-4BAF-86CD-FEF84A4A63C2}" srcOrd="1" destOrd="0" parTransId="{E02254CD-5673-4F4E-88D6-B043A7756F43}" sibTransId="{08F07F41-21DA-4B38-868A-7BB02F83D368}"/>
    <dgm:cxn modelId="{6ED24B8C-FC87-47D5-99AC-EEAB1FA192DD}" srcId="{D4D62A34-A1C9-4605-899E-1408B691EF57}" destId="{9BC2D853-8EE4-42DD-90C1-D741C0A11CC1}" srcOrd="2" destOrd="0" parTransId="{BF989F25-811C-4439-9918-98294E761209}" sibTransId="{EB276233-4991-4B0E-AB37-89DDB5BFCD34}"/>
    <dgm:cxn modelId="{F359D8FB-897A-4830-B33E-BB52A45137E7}" srcId="{D4D62A34-A1C9-4605-899E-1408B691EF57}" destId="{4E5D4AD5-A4DE-4C83-8E5E-59A3BC627561}" srcOrd="0" destOrd="0" parTransId="{085E298B-9B85-4408-BB35-BC13F8861FEC}" sibTransId="{E6CF3457-2244-4DB5-AB73-1700C72524A7}"/>
    <dgm:cxn modelId="{CCDD59C0-3AC1-461A-80DD-D914429823CB}" type="presOf" srcId="{4E5D4AD5-A4DE-4C83-8E5E-59A3BC627561}" destId="{1A315107-A273-4257-B3D3-4D049969773E}" srcOrd="2" destOrd="0" presId="urn:microsoft.com/office/officeart/2005/8/layout/gear1"/>
    <dgm:cxn modelId="{2C5FD979-41C2-4930-BE3C-5E7B5D8D4CC8}" type="presParOf" srcId="{F8572229-C543-461D-BCE7-B3C0AAE030C5}" destId="{1379EF1D-0231-4BB3-A4CA-15032A2BD555}" srcOrd="0" destOrd="0" presId="urn:microsoft.com/office/officeart/2005/8/layout/gear1"/>
    <dgm:cxn modelId="{E74BE194-9C10-4FCF-BE7F-9E88EFF8E7DF}" type="presParOf" srcId="{F8572229-C543-461D-BCE7-B3C0AAE030C5}" destId="{5CA93480-0F59-4271-A39C-7DE95A5CE4CA}" srcOrd="1" destOrd="0" presId="urn:microsoft.com/office/officeart/2005/8/layout/gear1"/>
    <dgm:cxn modelId="{EF33B048-0548-4411-A554-DCCFC510FE70}" type="presParOf" srcId="{F8572229-C543-461D-BCE7-B3C0AAE030C5}" destId="{1A315107-A273-4257-B3D3-4D049969773E}" srcOrd="2" destOrd="0" presId="urn:microsoft.com/office/officeart/2005/8/layout/gear1"/>
    <dgm:cxn modelId="{73DF4ADF-0CF6-440B-A17B-FD7AD709F7B9}" type="presParOf" srcId="{F8572229-C543-461D-BCE7-B3C0AAE030C5}" destId="{B55004F7-37EE-4A28-89BB-3E25568ECB04}" srcOrd="3" destOrd="0" presId="urn:microsoft.com/office/officeart/2005/8/layout/gear1"/>
    <dgm:cxn modelId="{15407FF7-D6A0-4810-982B-17B328D1C4E6}" type="presParOf" srcId="{F8572229-C543-461D-BCE7-B3C0AAE030C5}" destId="{9116998C-DB89-4134-8D9D-28D2E3EB9CAF}" srcOrd="4" destOrd="0" presId="urn:microsoft.com/office/officeart/2005/8/layout/gear1"/>
    <dgm:cxn modelId="{92F7F6B4-083D-4167-B485-FB4C398FE01A}" type="presParOf" srcId="{F8572229-C543-461D-BCE7-B3C0AAE030C5}" destId="{32851495-1722-443C-BF04-54444A59904A}" srcOrd="5" destOrd="0" presId="urn:microsoft.com/office/officeart/2005/8/layout/gear1"/>
    <dgm:cxn modelId="{90A21BD6-86FF-4EE7-AACE-76DE5EFDD155}" type="presParOf" srcId="{F8572229-C543-461D-BCE7-B3C0AAE030C5}" destId="{CB89B3A3-8A91-4FF6-A90F-3F326EBBF49A}" srcOrd="6" destOrd="0" presId="urn:microsoft.com/office/officeart/2005/8/layout/gear1"/>
    <dgm:cxn modelId="{E6F0899A-5775-4B66-A843-7FD4D4FE8A50}" type="presParOf" srcId="{F8572229-C543-461D-BCE7-B3C0AAE030C5}" destId="{0E6F11AB-AEFA-4B4F-9940-350B76785DE3}" srcOrd="7" destOrd="0" presId="urn:microsoft.com/office/officeart/2005/8/layout/gear1"/>
    <dgm:cxn modelId="{E6D5284A-D925-4D82-9BD9-C50498464819}" type="presParOf" srcId="{F8572229-C543-461D-BCE7-B3C0AAE030C5}" destId="{517E32E3-A7E2-4090-BC4D-2B5D4B75DEF2}" srcOrd="8" destOrd="0" presId="urn:microsoft.com/office/officeart/2005/8/layout/gear1"/>
    <dgm:cxn modelId="{DC2DEC34-3010-4E2C-B7B3-CB28F1F26781}" type="presParOf" srcId="{F8572229-C543-461D-BCE7-B3C0AAE030C5}" destId="{F2C2B6FB-865C-4BBB-9BE7-2E965EF9E505}" srcOrd="9" destOrd="0" presId="urn:microsoft.com/office/officeart/2005/8/layout/gear1"/>
    <dgm:cxn modelId="{73E55695-13B6-461B-8B65-AE7F4761C6D8}" type="presParOf" srcId="{F8572229-C543-461D-BCE7-B3C0AAE030C5}" destId="{9B3DA750-D43B-4F83-88F7-6954EADE8376}" srcOrd="10" destOrd="0" presId="urn:microsoft.com/office/officeart/2005/8/layout/gear1"/>
    <dgm:cxn modelId="{1FA96633-2A71-4B07-BC4C-5FFE16ADF716}" type="presParOf" srcId="{F8572229-C543-461D-BCE7-B3C0AAE030C5}" destId="{99D36705-CB43-4505-9925-A873451B7A12}" srcOrd="11" destOrd="0" presId="urn:microsoft.com/office/officeart/2005/8/layout/gear1"/>
    <dgm:cxn modelId="{E05F166E-8C9A-410F-8158-6780268F2709}" type="presParOf" srcId="{F8572229-C543-461D-BCE7-B3C0AAE030C5}" destId="{901CD55C-3B63-4512-84BD-60C4E1E6F51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D7B7B-5382-45AF-97AD-35A56E294380}">
      <dsp:nvSpPr>
        <dsp:cNvPr id="0" name=""/>
        <dsp:cNvSpPr/>
      </dsp:nvSpPr>
      <dsp:spPr>
        <a:xfrm>
          <a:off x="592326" y="0"/>
          <a:ext cx="6541770" cy="2055495"/>
        </a:xfrm>
        <a:prstGeom prst="rightArrow">
          <a:avLst/>
        </a:prstGeom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C4031-50E6-4FC8-94E8-F0BDA5AB49F6}">
      <dsp:nvSpPr>
        <dsp:cNvPr id="0" name=""/>
        <dsp:cNvSpPr/>
      </dsp:nvSpPr>
      <dsp:spPr>
        <a:xfrm>
          <a:off x="2724" y="616648"/>
          <a:ext cx="1733570" cy="822198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>
            <a:rot lat="0" lon="0" rev="10799999"/>
          </a:camera>
          <a:lightRig rig="threePt" dir="t"/>
        </a:scene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flatTx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b="1" kern="1200" dirty="0">
              <a:solidFill>
                <a:sysClr val="windowText" lastClr="000000"/>
              </a:solidFill>
            </a:rPr>
            <a:t>المصدر</a:t>
          </a:r>
          <a:endParaRPr lang="ar-SA" sz="2600" b="1" kern="1200" dirty="0">
            <a:solidFill>
              <a:sysClr val="windowText" lastClr="000000"/>
            </a:solidFill>
          </a:endParaRPr>
        </a:p>
      </dsp:txBody>
      <dsp:txXfrm>
        <a:off x="42860" y="656784"/>
        <a:ext cx="1653298" cy="741926"/>
      </dsp:txXfrm>
    </dsp:sp>
    <dsp:sp modelId="{FDF6FB08-90EF-4D12-A408-D2B3E1386764}">
      <dsp:nvSpPr>
        <dsp:cNvPr id="0" name=""/>
        <dsp:cNvSpPr/>
      </dsp:nvSpPr>
      <dsp:spPr>
        <a:xfrm>
          <a:off x="1988451" y="616648"/>
          <a:ext cx="1733570" cy="822198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10799999"/>
          </a:camera>
          <a:lightRig rig="threePt" dir="t"/>
        </a:scene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flatTx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b="1" kern="1200" dirty="0">
              <a:solidFill>
                <a:sysClr val="windowText" lastClr="000000"/>
              </a:solidFill>
            </a:rPr>
            <a:t>مراحل التنقية</a:t>
          </a:r>
          <a:r>
            <a:rPr lang="ar-EG" sz="2600" b="1" kern="1200" dirty="0"/>
            <a:t> </a:t>
          </a:r>
          <a:endParaRPr lang="ar-SA" sz="2600" b="1" kern="1200" dirty="0"/>
        </a:p>
      </dsp:txBody>
      <dsp:txXfrm>
        <a:off x="2028587" y="656784"/>
        <a:ext cx="1653298" cy="741926"/>
      </dsp:txXfrm>
    </dsp:sp>
    <dsp:sp modelId="{7616DB0E-7D11-4ED5-88FA-C9AF3E0C0EBD}">
      <dsp:nvSpPr>
        <dsp:cNvPr id="0" name=""/>
        <dsp:cNvSpPr/>
      </dsp:nvSpPr>
      <dsp:spPr>
        <a:xfrm>
          <a:off x="3974177" y="616648"/>
          <a:ext cx="1733570" cy="822198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0799999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flatTx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b="1" kern="1200">
              <a:solidFill>
                <a:sysClr val="windowText" lastClr="000000"/>
              </a:solidFill>
            </a:rPr>
            <a:t>نظام</a:t>
          </a:r>
          <a:r>
            <a:rPr lang="ar-EG" sz="2600" b="1" kern="1200" baseline="0">
              <a:solidFill>
                <a:sysClr val="windowText" lastClr="000000"/>
              </a:solidFill>
            </a:rPr>
            <a:t> التوزيع</a:t>
          </a:r>
          <a:endParaRPr lang="ar-SA" sz="2600" b="1" kern="1200">
            <a:solidFill>
              <a:sysClr val="windowText" lastClr="000000"/>
            </a:solidFill>
          </a:endParaRPr>
        </a:p>
      </dsp:txBody>
      <dsp:txXfrm>
        <a:off x="4014313" y="656784"/>
        <a:ext cx="1653298" cy="741926"/>
      </dsp:txXfrm>
    </dsp:sp>
    <dsp:sp modelId="{1D07D05D-2719-4322-9AD3-426BE1B488D3}">
      <dsp:nvSpPr>
        <dsp:cNvPr id="0" name=""/>
        <dsp:cNvSpPr/>
      </dsp:nvSpPr>
      <dsp:spPr>
        <a:xfrm>
          <a:off x="5959904" y="616648"/>
          <a:ext cx="1733570" cy="822198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0799999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flatTx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b="1" kern="1200">
              <a:solidFill>
                <a:sysClr val="windowText" lastClr="000000"/>
              </a:solidFill>
            </a:rPr>
            <a:t>المستهلكين</a:t>
          </a:r>
          <a:endParaRPr lang="ar-SA" sz="2600" b="1" kern="1200">
            <a:solidFill>
              <a:sysClr val="windowText" lastClr="000000"/>
            </a:solidFill>
          </a:endParaRPr>
        </a:p>
      </dsp:txBody>
      <dsp:txXfrm>
        <a:off x="6000040" y="656784"/>
        <a:ext cx="1653298" cy="741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9EF1D-0231-4BB3-A4CA-15032A2BD555}">
      <dsp:nvSpPr>
        <dsp:cNvPr id="0" name=""/>
        <dsp:cNvSpPr/>
      </dsp:nvSpPr>
      <dsp:spPr>
        <a:xfrm>
          <a:off x="4038536" y="1715071"/>
          <a:ext cx="2096198" cy="2096198"/>
        </a:xfrm>
        <a:prstGeom prst="gear9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>
              <a:latin typeface="Simplified Arabic" pitchFamily="18" charset="-78"/>
              <a:cs typeface="Simplified Arabic" pitchFamily="18" charset="-78"/>
            </a:rPr>
            <a:t>تقنـــــــــى</a:t>
          </a:r>
          <a:endParaRPr lang="en-US" sz="1800" b="1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59965" y="2206095"/>
        <a:ext cx="1253340" cy="1077489"/>
      </dsp:txXfrm>
    </dsp:sp>
    <dsp:sp modelId="{B55004F7-37EE-4A28-89BB-3E25568ECB04}">
      <dsp:nvSpPr>
        <dsp:cNvPr id="0" name=""/>
        <dsp:cNvSpPr/>
      </dsp:nvSpPr>
      <dsp:spPr>
        <a:xfrm>
          <a:off x="2818930" y="1219606"/>
          <a:ext cx="1524508" cy="1524508"/>
        </a:xfrm>
        <a:prstGeom prst="gear6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Simplified Arabic" pitchFamily="18" charset="-78"/>
              <a:cs typeface="Simplified Arabic" pitchFamily="18" charset="-78"/>
            </a:rPr>
            <a:t>تشغيلي</a:t>
          </a:r>
          <a:endParaRPr lang="en-US" sz="1800" b="1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3202729" y="1605725"/>
        <a:ext cx="756910" cy="752270"/>
      </dsp:txXfrm>
    </dsp:sp>
    <dsp:sp modelId="{CB89B3A3-8A91-4FF6-A90F-3F326EBBF49A}">
      <dsp:nvSpPr>
        <dsp:cNvPr id="0" name=""/>
        <dsp:cNvSpPr/>
      </dsp:nvSpPr>
      <dsp:spPr>
        <a:xfrm rot="20700000">
          <a:off x="3672810" y="167851"/>
          <a:ext cx="1493706" cy="1493706"/>
        </a:xfrm>
        <a:prstGeom prst="gear6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Simplified Arabic" pitchFamily="18" charset="-78"/>
              <a:cs typeface="Simplified Arabic" pitchFamily="18" charset="-78"/>
            </a:rPr>
            <a:t>إداري</a:t>
          </a:r>
          <a:endParaRPr lang="en-US" sz="1800" b="1" kern="1200" dirty="0">
            <a:latin typeface="Simplified Arabic" pitchFamily="18" charset="-78"/>
            <a:cs typeface="Simplified Arabic" pitchFamily="18" charset="-78"/>
          </a:endParaRPr>
        </a:p>
      </dsp:txBody>
      <dsp:txXfrm rot="-20700000">
        <a:off x="4000423" y="495465"/>
        <a:ext cx="838479" cy="838479"/>
      </dsp:txXfrm>
    </dsp:sp>
    <dsp:sp modelId="{9B3DA750-D43B-4F83-88F7-6954EADE8376}">
      <dsp:nvSpPr>
        <dsp:cNvPr id="0" name=""/>
        <dsp:cNvSpPr/>
      </dsp:nvSpPr>
      <dsp:spPr>
        <a:xfrm>
          <a:off x="3873196" y="1401116"/>
          <a:ext cx="2683134" cy="2683134"/>
        </a:xfrm>
        <a:prstGeom prst="circularArrow">
          <a:avLst>
            <a:gd name="adj1" fmla="val 4688"/>
            <a:gd name="adj2" fmla="val 299029"/>
            <a:gd name="adj3" fmla="val 2506419"/>
            <a:gd name="adj4" fmla="val 1588243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D36705-CB43-4505-9925-A873451B7A12}">
      <dsp:nvSpPr>
        <dsp:cNvPr id="0" name=""/>
        <dsp:cNvSpPr/>
      </dsp:nvSpPr>
      <dsp:spPr>
        <a:xfrm>
          <a:off x="2548942" y="883934"/>
          <a:ext cx="1949464" cy="194946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1CD55C-3B63-4512-84BD-60C4E1E6F518}">
      <dsp:nvSpPr>
        <dsp:cNvPr id="0" name=""/>
        <dsp:cNvSpPr/>
      </dsp:nvSpPr>
      <dsp:spPr>
        <a:xfrm>
          <a:off x="3327300" y="-157682"/>
          <a:ext cx="2101915" cy="21019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9EF1D-0231-4BB3-A4CA-15032A2BD555}">
      <dsp:nvSpPr>
        <dsp:cNvPr id="0" name=""/>
        <dsp:cNvSpPr/>
      </dsp:nvSpPr>
      <dsp:spPr>
        <a:xfrm>
          <a:off x="2881788" y="1153001"/>
          <a:ext cx="1409223" cy="1409223"/>
        </a:xfrm>
        <a:prstGeom prst="gear9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>
              <a:latin typeface="Simplified Arabic" pitchFamily="18" charset="-78"/>
              <a:cs typeface="Simplified Arabic" pitchFamily="18" charset="-78"/>
            </a:rPr>
            <a:t>استراتيجى</a:t>
          </a:r>
          <a:endParaRPr lang="en-US" sz="1800" b="1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3165105" y="1483105"/>
        <a:ext cx="842589" cy="724369"/>
      </dsp:txXfrm>
    </dsp:sp>
    <dsp:sp modelId="{B55004F7-37EE-4A28-89BB-3E25568ECB04}">
      <dsp:nvSpPr>
        <dsp:cNvPr id="0" name=""/>
        <dsp:cNvSpPr/>
      </dsp:nvSpPr>
      <dsp:spPr>
        <a:xfrm>
          <a:off x="2061876" y="819911"/>
          <a:ext cx="1024890" cy="1024890"/>
        </a:xfrm>
        <a:prstGeom prst="gear6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>
              <a:latin typeface="Simplified Arabic" pitchFamily="18" charset="-78"/>
              <a:cs typeface="Simplified Arabic" pitchFamily="18" charset="-78"/>
            </a:rPr>
            <a:t>محلــى</a:t>
          </a:r>
          <a:endParaRPr lang="en-US" sz="1800" b="1" kern="1200" dirty="0"/>
        </a:p>
      </dsp:txBody>
      <dsp:txXfrm>
        <a:off x="2319895" y="1079490"/>
        <a:ext cx="508852" cy="505732"/>
      </dsp:txXfrm>
    </dsp:sp>
    <dsp:sp modelId="{CB89B3A3-8A91-4FF6-A90F-3F326EBBF49A}">
      <dsp:nvSpPr>
        <dsp:cNvPr id="0" name=""/>
        <dsp:cNvSpPr/>
      </dsp:nvSpPr>
      <dsp:spPr>
        <a:xfrm rot="20700000">
          <a:off x="2635919" y="112842"/>
          <a:ext cx="1004183" cy="1004183"/>
        </a:xfrm>
        <a:prstGeom prst="gear6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smtClean="0">
              <a:latin typeface="Simplified Arabic" pitchFamily="18" charset="-78"/>
              <a:cs typeface="Simplified Arabic" pitchFamily="18" charset="-78"/>
            </a:rPr>
            <a:t>قومـــــى</a:t>
          </a:r>
          <a:endParaRPr lang="en-US" sz="1600" b="1" kern="1200" dirty="0"/>
        </a:p>
      </dsp:txBody>
      <dsp:txXfrm rot="-20700000">
        <a:off x="2856166" y="333089"/>
        <a:ext cx="563689" cy="563689"/>
      </dsp:txXfrm>
    </dsp:sp>
    <dsp:sp modelId="{9B3DA750-D43B-4F83-88F7-6954EADE8376}">
      <dsp:nvSpPr>
        <dsp:cNvPr id="0" name=""/>
        <dsp:cNvSpPr/>
      </dsp:nvSpPr>
      <dsp:spPr>
        <a:xfrm>
          <a:off x="2756469" y="949820"/>
          <a:ext cx="1803806" cy="1803806"/>
        </a:xfrm>
        <a:prstGeom prst="circularArrow">
          <a:avLst>
            <a:gd name="adj1" fmla="val 4687"/>
            <a:gd name="adj2" fmla="val 299029"/>
            <a:gd name="adj3" fmla="val 2457957"/>
            <a:gd name="adj4" fmla="val 15992909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D36705-CB43-4505-9925-A873451B7A12}">
      <dsp:nvSpPr>
        <dsp:cNvPr id="0" name=""/>
        <dsp:cNvSpPr/>
      </dsp:nvSpPr>
      <dsp:spPr>
        <a:xfrm>
          <a:off x="1880370" y="600146"/>
          <a:ext cx="1310578" cy="1310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1CD55C-3B63-4512-84BD-60C4E1E6F518}">
      <dsp:nvSpPr>
        <dsp:cNvPr id="0" name=""/>
        <dsp:cNvSpPr/>
      </dsp:nvSpPr>
      <dsp:spPr>
        <a:xfrm>
          <a:off x="2403641" y="-100107"/>
          <a:ext cx="1413067" cy="141306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0.47648</cdr:x>
      <cdr:y>0.43633</cdr:y>
    </cdr:from>
    <cdr:to>
      <cdr:x>0.59029</cdr:x>
      <cdr:y>0.50938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90850" y="2105026"/>
          <a:ext cx="714375" cy="352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ar-EG" sz="1000" b="1" dirty="0">
              <a:solidFill>
                <a:srgbClr val="C00000"/>
              </a:solidFill>
            </a:rPr>
            <a:t>ضعيف جدا</a:t>
          </a:r>
          <a:endParaRPr lang="en-US" sz="1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0.56601</cdr:x>
      <cdr:y>0.38894</cdr:y>
    </cdr:from>
    <cdr:to>
      <cdr:x>0.63796</cdr:x>
      <cdr:y>0.4304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52824" y="1876426"/>
          <a:ext cx="451649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ar-EG" sz="1000" b="1">
              <a:solidFill>
                <a:srgbClr val="C00000"/>
              </a:solidFill>
            </a:rPr>
            <a:t>ضعيف </a:t>
          </a:r>
          <a:endParaRPr lang="en-US" sz="1000" b="1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0.64492</cdr:x>
      <cdr:y>0.35933</cdr:y>
    </cdr:from>
    <cdr:to>
      <cdr:x>0.72989</cdr:x>
      <cdr:y>0.41264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48125" y="1733549"/>
          <a:ext cx="533399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ar-EG" sz="1200" b="1">
              <a:solidFill>
                <a:srgbClr val="C00000"/>
              </a:solidFill>
            </a:rPr>
            <a:t>جيد</a:t>
          </a:r>
          <a:endParaRPr lang="en-US" sz="1200" b="1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0.70865</cdr:x>
      <cdr:y>0.33169</cdr:y>
    </cdr:from>
    <cdr:to>
      <cdr:x>0.82853</cdr:x>
      <cdr:y>0.41264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48174" y="1600200"/>
          <a:ext cx="752476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ar-EG" sz="1200" b="1" dirty="0">
              <a:solidFill>
                <a:srgbClr val="C00000"/>
              </a:solidFill>
            </a:rPr>
            <a:t>جيد جدا</a:t>
          </a:r>
          <a:endParaRPr lang="en-US" sz="1200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70B57-E5EB-4DAC-BB6C-CC841DFE71C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B8DF0-B0CE-4E14-90A3-331686B57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B8DF0-B0CE-4E14-90A3-331686B57A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5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8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4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3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3919-EC22-40FF-A1FD-014436FBAF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3FD5-2740-47ED-AA5B-1767404EE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229" y="-22804"/>
            <a:ext cx="9146023" cy="3429000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1385" y="2636912"/>
            <a:ext cx="56140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3928" y="342900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(2016)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444208" y="44624"/>
            <a:ext cx="2592288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ar-EG" sz="2000" b="1" u="sng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الشركة القابضة لمياه الشرب والصرف الصحى</a:t>
            </a:r>
          </a:p>
          <a:p>
            <a:r>
              <a:rPr lang="ar-EG" sz="2000" b="1" u="sng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الإدارة العامــــــة للجـــودة وشئــــون البيئـــــــة</a:t>
            </a:r>
            <a:endParaRPr lang="en-US" sz="2000" b="1" u="sng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26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10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316" y="1268760"/>
            <a:ext cx="91351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التنسيق بين الإدارات ذات الصلة بإعداد خطط سلامة ومأمونية المياه داخل الشركة القابضة وشركاتها التابعة.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متابعة خطوات إعداد خطط سلامة ومأمونية المياه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الإشراف علي تقديم الدعم الفني للشركات التابعة من خلال ورش عمل والتدريب علي إعداد خطط سلامة ومأمونية المياه.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المتابعة والتأكد من تنفيذ خطط سلامة ومأمونية المياه بالشركات التابعة للشركة القابضة.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وضع مخطط للمستهدف السنوي من خطط سلامة ومأمونية المياه ومتابعة تنفيذه.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إعداد تقارير دورية عن موقف خطط سلامة ومأمونية المياه وكذلك تقارير عن أولويات الإجراءات التصحيحية والعرض علي السلطة المختصة 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التنسيق والاتصال مع الجهات والإدارات المختلفة داخل الشركة القابضة  بغرض إنجاز الأعمال ومناقشة الموضوعات التي تخص تنفيذ خطط سلامة ومأمونية المياه.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620688"/>
            <a:ext cx="7659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800" b="1" u="sng" dirty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المهام التنفيذية </a:t>
            </a:r>
            <a:r>
              <a:rPr lang="ar-EG" sz="2800" b="1" u="sng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المقترحة لإدارة </a:t>
            </a:r>
            <a:r>
              <a:rPr lang="ar-EG" sz="2800" b="1" u="sng" dirty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خطط سلامة ومأمونية المياه</a:t>
            </a:r>
            <a:endParaRPr lang="en-US" sz="2800" b="1" u="sng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316" y="3429000"/>
            <a:ext cx="8775156" cy="7920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5105400"/>
            <a:ext cx="2895600" cy="1143000"/>
          </a:xfrm>
        </p:spPr>
        <p:txBody>
          <a:bodyPr>
            <a:noAutofit/>
          </a:bodyPr>
          <a:lstStyle/>
          <a:p>
            <a:r>
              <a:rPr lang="ar-EG" sz="7200" b="1" kern="1200" dirty="0"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شكراً</a:t>
            </a:r>
            <a:endParaRPr lang="nl-NL" sz="7200" b="1" kern="1200" dirty="0">
              <a:solidFill>
                <a:schemeClr val="tx2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8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2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Block Arc 17"/>
          <p:cNvSpPr/>
          <p:nvPr/>
        </p:nvSpPr>
        <p:spPr>
          <a:xfrm rot="10800000">
            <a:off x="7956168" y="692592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5" name="Group 24"/>
          <p:cNvGrpSpPr/>
          <p:nvPr/>
        </p:nvGrpSpPr>
        <p:grpSpPr>
          <a:xfrm>
            <a:off x="2915816" y="2412919"/>
            <a:ext cx="5292140" cy="508162"/>
            <a:chOff x="748672" y="1015918"/>
            <a:chExt cx="5292140" cy="50816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Rectangle 34"/>
            <p:cNvSpPr/>
            <p:nvPr/>
          </p:nvSpPr>
          <p:spPr>
            <a:xfrm>
              <a:off x="748672" y="1015918"/>
              <a:ext cx="5292140" cy="50816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748672" y="1015918"/>
              <a:ext cx="5292140" cy="508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3354" tIns="66040" rIns="66040" bIns="66040" numCol="1" spcCol="1270" anchor="ctr" anchorCtr="0">
              <a:noAutofit/>
            </a:bodyPr>
            <a:lstStyle/>
            <a:p>
              <a:pPr lvl="0" algn="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2600" kern="1200" dirty="0" smtClean="0"/>
                <a:t>     مستويات تنفيذ الخطة</a:t>
              </a:r>
              <a:endParaRPr lang="en-ZA" sz="26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20012" y="3174919"/>
            <a:ext cx="5180380" cy="508162"/>
            <a:chOff x="860432" y="1777918"/>
            <a:chExt cx="5180380" cy="50816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3" name="Rectangle 32"/>
            <p:cNvSpPr/>
            <p:nvPr/>
          </p:nvSpPr>
          <p:spPr>
            <a:xfrm>
              <a:off x="860432" y="1777918"/>
              <a:ext cx="5180380" cy="50816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860432" y="1777918"/>
              <a:ext cx="5180380" cy="508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3354" tIns="66040" rIns="66040" bIns="6604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2400" kern="1200" dirty="0" smtClean="0"/>
                <a:t>     سرد لموقف تنفيذ خطة سالمة ومأمونية المياه</a:t>
              </a:r>
              <a:endParaRPr lang="en-ZA" sz="24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43808" y="4698919"/>
            <a:ext cx="5656275" cy="508162"/>
            <a:chOff x="384538" y="3301918"/>
            <a:chExt cx="5656275" cy="50816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28"/>
            <p:cNvSpPr/>
            <p:nvPr/>
          </p:nvSpPr>
          <p:spPr>
            <a:xfrm>
              <a:off x="384538" y="3301918"/>
              <a:ext cx="5656275" cy="50816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384538" y="3301918"/>
              <a:ext cx="5656275" cy="508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3354" tIns="66040" rIns="66040" bIns="6604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2600" kern="1200" dirty="0" smtClean="0"/>
                <a:t>التوصيات المقترحة                              </a:t>
              </a:r>
              <a:endParaRPr lang="en-ZA" sz="2600" kern="12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15816" y="1628800"/>
            <a:ext cx="5656275" cy="542332"/>
            <a:chOff x="1743862" y="1650919"/>
            <a:chExt cx="5656275" cy="542332"/>
          </a:xfrm>
        </p:grpSpPr>
        <p:grpSp>
          <p:nvGrpSpPr>
            <p:cNvPr id="24" name="Group 23"/>
            <p:cNvGrpSpPr/>
            <p:nvPr/>
          </p:nvGrpSpPr>
          <p:grpSpPr>
            <a:xfrm>
              <a:off x="1743862" y="1650919"/>
              <a:ext cx="5656275" cy="508162"/>
              <a:chOff x="384538" y="253918"/>
              <a:chExt cx="5656275" cy="508162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37" name="Rectangle 36"/>
              <p:cNvSpPr/>
              <p:nvPr/>
            </p:nvSpPr>
            <p:spPr>
              <a:xfrm>
                <a:off x="384538" y="253918"/>
                <a:ext cx="5656275" cy="508162"/>
              </a:xfrm>
              <a:prstGeom prst="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Rectangle 37"/>
              <p:cNvSpPr/>
              <p:nvPr/>
            </p:nvSpPr>
            <p:spPr>
              <a:xfrm>
                <a:off x="384538" y="253918"/>
                <a:ext cx="5656275" cy="5081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03354" tIns="66040" rIns="66040" bIns="66040" numCol="1" spcCol="1270" anchor="ctr" anchorCtr="0">
                <a:noAutofit/>
              </a:bodyPr>
              <a:lstStyle/>
              <a:p>
                <a:pPr lvl="0" algn="l" defTabSz="1155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ZA" sz="2600" kern="1200" dirty="0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2895991" y="1700808"/>
              <a:ext cx="434030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ar-EG" sz="2000" b="1" dirty="0" smtClean="0">
                  <a:solidFill>
                    <a:schemeClr val="bg1"/>
                  </a:solidFill>
                  <a:latin typeface="Microsoft Sans Serif" pitchFamily="34" charset="0"/>
                  <a:ea typeface="Arial Unicode MS" pitchFamily="34" charset="-128"/>
                  <a:cs typeface="+mj-cs"/>
                </a:rPr>
                <a:t>   </a:t>
              </a:r>
              <a:r>
                <a:rPr lang="ar-EG" sz="2600" dirty="0">
                  <a:solidFill>
                    <a:schemeClr val="lt1"/>
                  </a:solidFill>
                </a:rPr>
                <a:t>تقديم لخطط سلامة ومأمونية المياه </a:t>
              </a:r>
              <a:endParaRPr lang="en-US" sz="2600" dirty="0">
                <a:solidFill>
                  <a:schemeClr val="lt1"/>
                </a:solidFill>
              </a:endParaRPr>
            </a:p>
          </p:txBody>
        </p:sp>
      </p:grpSp>
      <p:sp>
        <p:nvSpPr>
          <p:cNvPr id="39" name="Oval 38"/>
          <p:cNvSpPr/>
          <p:nvPr/>
        </p:nvSpPr>
        <p:spPr>
          <a:xfrm>
            <a:off x="8185269" y="158739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Oval 39"/>
          <p:cNvSpPr/>
          <p:nvPr/>
        </p:nvSpPr>
        <p:spPr>
          <a:xfrm>
            <a:off x="7740352" y="234939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Oval 40"/>
          <p:cNvSpPr/>
          <p:nvPr/>
        </p:nvSpPr>
        <p:spPr>
          <a:xfrm>
            <a:off x="7668344" y="311139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Group 41"/>
          <p:cNvGrpSpPr/>
          <p:nvPr/>
        </p:nvGrpSpPr>
        <p:grpSpPr>
          <a:xfrm>
            <a:off x="2880416" y="3933056"/>
            <a:ext cx="5436000" cy="508162"/>
            <a:chOff x="384538" y="3301918"/>
            <a:chExt cx="5656275" cy="50816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Rectangle 42"/>
            <p:cNvSpPr/>
            <p:nvPr/>
          </p:nvSpPr>
          <p:spPr>
            <a:xfrm>
              <a:off x="384538" y="3301918"/>
              <a:ext cx="5656275" cy="50816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384538" y="3301918"/>
              <a:ext cx="5656275" cy="508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3354" tIns="66040" rIns="66040" bIns="6604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2600" kern="1200" dirty="0" smtClean="0"/>
                <a:t>تقييم لموقف خطط سلامة ومأمونية المياه  </a:t>
              </a:r>
              <a:endParaRPr lang="en-ZA" sz="2600" kern="1200" dirty="0"/>
            </a:p>
          </p:txBody>
        </p:sp>
      </p:grpSp>
      <p:sp>
        <p:nvSpPr>
          <p:cNvPr id="45" name="Oval 44"/>
          <p:cNvSpPr/>
          <p:nvPr/>
        </p:nvSpPr>
        <p:spPr>
          <a:xfrm>
            <a:off x="7825229" y="387339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Oval 45"/>
          <p:cNvSpPr/>
          <p:nvPr/>
        </p:nvSpPr>
        <p:spPr>
          <a:xfrm>
            <a:off x="8185269" y="463539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7436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3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836712"/>
            <a:ext cx="39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تقديم لخطط سلامة ومأمونية المياه</a:t>
            </a:r>
            <a:endParaRPr lang="en-US" sz="2400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076056" y="1340768"/>
            <a:ext cx="373931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856496" y="1016752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734799992"/>
              </p:ext>
            </p:extLst>
          </p:nvPr>
        </p:nvGraphicFramePr>
        <p:xfrm>
          <a:off x="685800" y="3284984"/>
          <a:ext cx="7696200" cy="2055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16"/>
          <p:cNvSpPr txBox="1">
            <a:spLocks noChangeArrowheads="1"/>
          </p:cNvSpPr>
          <p:nvPr/>
        </p:nvSpPr>
        <p:spPr>
          <a:xfrm>
            <a:off x="152400" y="1888232"/>
            <a:ext cx="8763000" cy="18288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SA" sz="2800" b="1" dirty="0" smtClean="0">
                <a:cs typeface="+mj-cs"/>
              </a:rPr>
              <a:t> </a:t>
            </a:r>
            <a:r>
              <a:rPr lang="ar-SA" sz="2800" b="1" dirty="0">
                <a:cs typeface="+mj-cs"/>
              </a:rPr>
              <a:t>أكثر السبل فعالية لضمان سلامة موارد مياه الشرب على الدوام، </a:t>
            </a:r>
            <a:r>
              <a:rPr lang="ar-EG" sz="2800" b="1" dirty="0" smtClean="0">
                <a:cs typeface="+mj-cs"/>
              </a:rPr>
              <a:t>وتعتمد على</a:t>
            </a:r>
            <a:r>
              <a:rPr lang="ar-SA" sz="2800" b="1" dirty="0" smtClean="0">
                <a:cs typeface="+mj-cs"/>
              </a:rPr>
              <a:t> </a:t>
            </a:r>
            <a:r>
              <a:rPr lang="ar-SA" sz="2800" b="1" dirty="0">
                <a:cs typeface="+mj-cs"/>
              </a:rPr>
              <a:t>اتباع </a:t>
            </a:r>
            <a:r>
              <a:rPr lang="ar-S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منهج شامل لتقييم اﻟﻤﺨاطر وإدارتها</a:t>
            </a:r>
            <a:r>
              <a:rPr lang="ar-SA" sz="2800" b="1" dirty="0">
                <a:cs typeface="+mj-cs"/>
              </a:rPr>
              <a:t>، يغطي جميع المراحل التي تمر بها إمدادات المياه </a:t>
            </a:r>
            <a:r>
              <a:rPr lang="ar-S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من المصدر إلى </a:t>
            </a:r>
            <a:r>
              <a:rPr lang="ar-S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المستهلك</a:t>
            </a:r>
            <a:r>
              <a:rPr lang="ar-EG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ar-EG" sz="2800" b="1" dirty="0" smtClean="0">
                <a:cs typeface="+mj-cs"/>
              </a:rPr>
              <a:t>.</a:t>
            </a:r>
            <a:endParaRPr lang="ar-EG" sz="2800" b="1" dirty="0">
              <a:cs typeface="+mj-cs"/>
            </a:endParaRPr>
          </a:p>
          <a:p>
            <a:pPr algn="just" rtl="1"/>
            <a:endParaRPr lang="en-US" sz="2800" b="1" dirty="0">
              <a:cs typeface="+mj-cs"/>
            </a:endParaRPr>
          </a:p>
          <a:p>
            <a:pPr algn="just" rtl="1"/>
            <a:r>
              <a:rPr lang="ar-EG" sz="2800" b="1" dirty="0" smtClean="0">
                <a:cs typeface="+mj-cs"/>
              </a:rPr>
              <a:t>	</a:t>
            </a:r>
            <a:endParaRPr lang="en-US" sz="2800" b="1" dirty="0"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7704" y="5499229"/>
            <a:ext cx="7097030" cy="954107"/>
          </a:xfrm>
          <a:prstGeom prst="rect">
            <a:avLst/>
          </a:prstGeom>
          <a:noFill/>
          <a:ln w="38100" cap="flat" cmpd="thickThin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rtl="1"/>
            <a:r>
              <a:rPr lang="ar-EG" sz="2800" b="1" u="sng" dirty="0" smtClean="0">
                <a:solidFill>
                  <a:srgbClr val="C00000"/>
                </a:solidFill>
                <a:latin typeface="+mn-lt"/>
              </a:rPr>
              <a:t>** حماية الصحة العامة هو الهدف الاساسى لإمداد المياه !</a:t>
            </a:r>
            <a:endParaRPr lang="en-GB" sz="2800" b="1" u="sng" dirty="0" smtClean="0">
              <a:solidFill>
                <a:srgbClr val="C00000"/>
              </a:solidFill>
              <a:latin typeface="+mn-lt"/>
            </a:endParaRPr>
          </a:p>
          <a:p>
            <a:endParaRPr lang="nl-NL" sz="2800" b="1" u="sng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4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4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69499"/>
              </p:ext>
            </p:extLst>
          </p:nvPr>
        </p:nvGraphicFramePr>
        <p:xfrm>
          <a:off x="-3420888" y="2398440"/>
          <a:ext cx="8458200" cy="3811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72576046"/>
              </p:ext>
            </p:extLst>
          </p:nvPr>
        </p:nvGraphicFramePr>
        <p:xfrm>
          <a:off x="-2049288" y="188640"/>
          <a:ext cx="6019799" cy="256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836712"/>
            <a:ext cx="1828800" cy="5257800"/>
            <a:chOff x="6477000" y="533400"/>
            <a:chExt cx="1828800" cy="59436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" name="Oval 12"/>
            <p:cNvSpPr/>
            <p:nvPr/>
          </p:nvSpPr>
          <p:spPr>
            <a:xfrm>
              <a:off x="6477000" y="533400"/>
              <a:ext cx="1828800" cy="1828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29400" y="1066800"/>
              <a:ext cx="1524000" cy="74615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000" b="1" dirty="0" smtClean="0">
                  <a:latin typeface="Times New Roman" pitchFamily="18" charset="0"/>
                  <a:cs typeface="Times New Roman" pitchFamily="18" charset="0"/>
                </a:rPr>
                <a:t>قـــــــــــــــرارات</a:t>
              </a:r>
              <a:endParaRPr lang="ar-EG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ar-EG" sz="2000" b="1" dirty="0" smtClean="0">
                  <a:latin typeface="Times New Roman" pitchFamily="18" charset="0"/>
                  <a:cs typeface="Times New Roman" pitchFamily="18" charset="0"/>
                </a:rPr>
                <a:t>مــــــــــــــــؤثرة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477000" y="2590800"/>
              <a:ext cx="1828800" cy="1828800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3200" y="3124200"/>
              <a:ext cx="1752600" cy="74615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000" b="1" dirty="0" smtClean="0">
                  <a:latin typeface="Times New Roman" pitchFamily="18" charset="0"/>
                  <a:cs typeface="Times New Roman" pitchFamily="18" charset="0"/>
                </a:rPr>
                <a:t>فهـــــــــــــم</a:t>
              </a:r>
              <a:endParaRPr lang="ar-EG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ar-EG" sz="2000" b="1" dirty="0" smtClean="0">
                  <a:latin typeface="Times New Roman" pitchFamily="18" charset="0"/>
                  <a:cs typeface="Times New Roman" pitchFamily="18" charset="0"/>
                </a:rPr>
                <a:t>متعمـــــــــق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477000" y="4648200"/>
              <a:ext cx="1828800" cy="1828800"/>
            </a:xfrm>
            <a:prstGeom prst="ellipse">
              <a:avLst/>
            </a:prstGeom>
            <a:solidFill>
              <a:srgbClr val="2AF69A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29400" y="5029200"/>
              <a:ext cx="1524000" cy="1070564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000" b="1" dirty="0" smtClean="0">
                  <a:latin typeface="Times New Roman" pitchFamily="18" charset="0"/>
                  <a:cs typeface="Times New Roman" pitchFamily="18" charset="0"/>
                </a:rPr>
                <a:t>تكامــــــــــــل</a:t>
              </a:r>
              <a:endParaRPr lang="ar-EG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EG" sz="2000" b="1" dirty="0">
                  <a:latin typeface="Times New Roman" pitchFamily="18" charset="0"/>
                  <a:cs typeface="Times New Roman" pitchFamily="18" charset="0"/>
                </a:rPr>
                <a:t>و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ar-EG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ar-EG" sz="2000" b="1" dirty="0" smtClean="0">
                  <a:latin typeface="Times New Roman" pitchFamily="18" charset="0"/>
                  <a:cs typeface="Times New Roman" pitchFamily="18" charset="0"/>
                </a:rPr>
                <a:t>توافـــــــــــق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Striped Right Arrow 1"/>
          <p:cNvSpPr/>
          <p:nvPr/>
        </p:nvSpPr>
        <p:spPr>
          <a:xfrm>
            <a:off x="2699792" y="2852936"/>
            <a:ext cx="1728192" cy="1152128"/>
          </a:xfrm>
          <a:prstGeom prst="stripedRightArrow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60032" y="836712"/>
            <a:ext cx="3955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u="sng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مستويات تنفيذ خطط</a:t>
            </a:r>
          </a:p>
          <a:p>
            <a:pPr algn="r"/>
            <a:r>
              <a:rPr lang="ar-EG" sz="2400" u="sng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 سلامة ومأمونية المياه</a:t>
            </a:r>
            <a:endParaRPr lang="en-US" sz="2400" u="sng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856496" y="1016752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3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5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340768"/>
            <a:ext cx="9135197" cy="42973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إ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شتراك بعض المؤسسات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ذات الصلة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: وزارة الاسكان والمرافق ، الشركة القابضة للمياه والصرف الصحى / الشركات التابعة، جهاز تنظيم مياه الشرب والصرف الصحى وحماية المستهلك، وزارة الصحة والسكان، وزارة الموارد المائية والرى، جهاز شئون البيئة، وزارة الدفاع , وزارة الداخلية، الإدارة المحلية و منظمات المجتمع المدنى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تحديد الادوار والمسئوليات والاتفاق عليها.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836712"/>
            <a:ext cx="4819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أدوار ومسئوليات الجهات الفاعلة</a:t>
            </a:r>
            <a:endParaRPr lang="en-US" sz="2400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211864" y="1340768"/>
            <a:ext cx="460350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856496" y="1016752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6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72689" y="2836687"/>
            <a:ext cx="7943727" cy="3976689"/>
            <a:chOff x="1191470" y="1412776"/>
            <a:chExt cx="7943727" cy="3976689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71043260"/>
                </p:ext>
              </p:extLst>
            </p:nvPr>
          </p:nvGraphicFramePr>
          <p:xfrm>
            <a:off x="1191470" y="1412776"/>
            <a:ext cx="7920000" cy="39766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8" name="Group 17"/>
            <p:cNvGrpSpPr/>
            <p:nvPr/>
          </p:nvGrpSpPr>
          <p:grpSpPr>
            <a:xfrm>
              <a:off x="1304947" y="1772816"/>
              <a:ext cx="7830250" cy="3240360"/>
              <a:chOff x="1304947" y="1772816"/>
              <a:chExt cx="7830250" cy="324036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1331640" y="3140968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331640" y="2708920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331640" y="3645024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304947" y="4077072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331640" y="2276872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331640" y="4548692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31640" y="1772816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331640" y="5013176"/>
                <a:ext cx="780355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546967"/>
              </p:ext>
            </p:extLst>
          </p:nvPr>
        </p:nvGraphicFramePr>
        <p:xfrm>
          <a:off x="512839" y="2615952"/>
          <a:ext cx="7789473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12713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  <a:gridCol w="147630"/>
              </a:tblGrid>
              <a:tr h="1905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9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539552" y="2471936"/>
            <a:ext cx="7992888" cy="311728"/>
            <a:chOff x="539552" y="980728"/>
            <a:chExt cx="7992888" cy="311728"/>
          </a:xfrm>
        </p:grpSpPr>
        <p:grpSp>
          <p:nvGrpSpPr>
            <p:cNvPr id="27" name="Group 26"/>
            <p:cNvGrpSpPr/>
            <p:nvPr/>
          </p:nvGrpSpPr>
          <p:grpSpPr>
            <a:xfrm>
              <a:off x="539552" y="980728"/>
              <a:ext cx="1080000" cy="311728"/>
              <a:chOff x="539552" y="332656"/>
              <a:chExt cx="3528392" cy="31172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539552" y="485964"/>
                <a:ext cx="352839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39552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67944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1619792" y="980728"/>
              <a:ext cx="1728000" cy="311728"/>
              <a:chOff x="539552" y="332656"/>
              <a:chExt cx="3528392" cy="311728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539552" y="485964"/>
                <a:ext cx="352839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39552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067944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3347864" y="980728"/>
              <a:ext cx="1800200" cy="311728"/>
              <a:chOff x="539552" y="332656"/>
              <a:chExt cx="3675817" cy="311728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539552" y="485964"/>
                <a:ext cx="352839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39552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215369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5076056" y="980728"/>
              <a:ext cx="1800200" cy="311728"/>
              <a:chOff x="539160" y="332656"/>
              <a:chExt cx="3675817" cy="311728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9160" y="485964"/>
                <a:ext cx="352839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86193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214977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6804440" y="980728"/>
              <a:ext cx="1728000" cy="311728"/>
              <a:chOff x="539552" y="332656"/>
              <a:chExt cx="3528392" cy="31172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539552" y="485964"/>
                <a:ext cx="352839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686193" y="332656"/>
                <a:ext cx="0" cy="3117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/>
          <p:cNvGrpSpPr/>
          <p:nvPr/>
        </p:nvGrpSpPr>
        <p:grpSpPr>
          <a:xfrm>
            <a:off x="6660232" y="2924944"/>
            <a:ext cx="3240360" cy="1737484"/>
            <a:chOff x="6660232" y="2924944"/>
            <a:chExt cx="3240360" cy="1737484"/>
          </a:xfrm>
        </p:grpSpPr>
        <p:sp>
          <p:nvSpPr>
            <p:cNvPr id="56" name="TextBox 55"/>
            <p:cNvSpPr txBox="1"/>
            <p:nvPr/>
          </p:nvSpPr>
          <p:spPr>
            <a:xfrm>
              <a:off x="7344592" y="4293096"/>
              <a:ext cx="255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EG" dirty="0" smtClean="0">
                  <a:latin typeface="Arabic Typesetting" pitchFamily="66" charset="-78"/>
                  <a:cs typeface="Arabic Typesetting" pitchFamily="66" charset="-78"/>
                </a:rPr>
                <a:t>التأثير علي مستوي الشركة </a:t>
              </a:r>
              <a:r>
                <a:rPr lang="ar-EG" b="1" dirty="0" smtClean="0">
                  <a:latin typeface="Arabic Typesetting" pitchFamily="66" charset="-78"/>
                  <a:cs typeface="Arabic Typesetting" pitchFamily="66" charset="-78"/>
                </a:rPr>
                <a:t>القابضة</a:t>
              </a:r>
              <a:endParaRPr lang="en-US" b="1" dirty="0">
                <a:latin typeface="Arabic Typesetting" pitchFamily="66" charset="-78"/>
                <a:cs typeface="Arabic Typesetting" pitchFamily="66" charset="-7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60232" y="3861048"/>
              <a:ext cx="255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dirty="0" smtClean="0">
                  <a:latin typeface="Arabic Typesetting" pitchFamily="66" charset="-78"/>
                  <a:cs typeface="Arabic Typesetting" pitchFamily="66" charset="-78"/>
                </a:rPr>
                <a:t>التأثير علي مستوي </a:t>
              </a:r>
              <a:r>
                <a:rPr lang="ar-EG" b="1" dirty="0" smtClean="0">
                  <a:latin typeface="Arabic Typesetting" pitchFamily="66" charset="-78"/>
                  <a:cs typeface="Arabic Typesetting" pitchFamily="66" charset="-78"/>
                </a:rPr>
                <a:t>قطاع</a:t>
              </a:r>
              <a:r>
                <a:rPr lang="ar-EG" dirty="0" smtClean="0">
                  <a:latin typeface="Arabic Typesetting" pitchFamily="66" charset="-78"/>
                  <a:cs typeface="Arabic Typesetting" pitchFamily="66" charset="-78"/>
                </a:rPr>
                <a:t> </a:t>
              </a:r>
              <a:r>
                <a:rPr lang="ar-EG" b="1" dirty="0" smtClean="0">
                  <a:latin typeface="Arabic Typesetting" pitchFamily="66" charset="-78"/>
                  <a:cs typeface="Arabic Typesetting" pitchFamily="66" charset="-78"/>
                </a:rPr>
                <a:t>المياه</a:t>
              </a:r>
              <a:endParaRPr lang="en-US" b="1" dirty="0">
                <a:latin typeface="Arabic Typesetting" pitchFamily="66" charset="-78"/>
                <a:cs typeface="Arabic Typesetting" pitchFamily="66" charset="-7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60232" y="3450486"/>
              <a:ext cx="255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dirty="0" smtClean="0">
                  <a:latin typeface="Arabic Typesetting" pitchFamily="66" charset="-78"/>
                  <a:cs typeface="Arabic Typesetting" pitchFamily="66" charset="-78"/>
                </a:rPr>
                <a:t>التأثير علي المستوي </a:t>
              </a:r>
              <a:r>
                <a:rPr lang="ar-EG" b="1" dirty="0" smtClean="0">
                  <a:latin typeface="Arabic Typesetting" pitchFamily="66" charset="-78"/>
                  <a:cs typeface="Arabic Typesetting" pitchFamily="66" charset="-78"/>
                </a:rPr>
                <a:t>الوطني</a:t>
              </a:r>
              <a:endParaRPr lang="en-US" b="1" dirty="0">
                <a:latin typeface="Arabic Typesetting" pitchFamily="66" charset="-78"/>
                <a:cs typeface="Arabic Typesetting" pitchFamily="66" charset="-7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660232" y="2924944"/>
              <a:ext cx="255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dirty="0" smtClean="0">
                  <a:latin typeface="Arabic Typesetting" pitchFamily="66" charset="-78"/>
                  <a:cs typeface="Arabic Typesetting" pitchFamily="66" charset="-78"/>
                </a:rPr>
                <a:t>التأثير علي المستوي </a:t>
              </a:r>
              <a:r>
                <a:rPr lang="ar-EG" b="1" dirty="0" smtClean="0">
                  <a:latin typeface="Arabic Typesetting" pitchFamily="66" charset="-78"/>
                  <a:cs typeface="Arabic Typesetting" pitchFamily="66" charset="-78"/>
                </a:rPr>
                <a:t>الإقليمي</a:t>
              </a:r>
              <a:endParaRPr lang="en-US" b="1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407185" y="5423170"/>
            <a:ext cx="6882537" cy="1267676"/>
            <a:chOff x="1407185" y="5423170"/>
            <a:chExt cx="6882537" cy="1267676"/>
          </a:xfrm>
        </p:grpSpPr>
        <p:grpSp>
          <p:nvGrpSpPr>
            <p:cNvPr id="68" name="Group 67"/>
            <p:cNvGrpSpPr/>
            <p:nvPr/>
          </p:nvGrpSpPr>
          <p:grpSpPr>
            <a:xfrm rot="11165958">
              <a:off x="1407185" y="5423170"/>
              <a:ext cx="885744" cy="771570"/>
              <a:chOff x="1382000" y="3429000"/>
              <a:chExt cx="885744" cy="771570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rot="10434042" flipV="1">
                <a:off x="1382000" y="3451638"/>
                <a:ext cx="61610" cy="74893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rot="10434042" flipH="1" flipV="1">
                <a:off x="1440924" y="3435171"/>
                <a:ext cx="250151" cy="71496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1403648" y="3429000"/>
                <a:ext cx="864096" cy="68234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2123728" y="5847655"/>
              <a:ext cx="126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1200" b="1" dirty="0" smtClean="0"/>
                <a:t>ورش عمل بحضور قيادات القطاع</a:t>
              </a:r>
              <a:endParaRPr lang="en-US" sz="1200" b="1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998575" y="6165304"/>
              <a:ext cx="2237721" cy="525542"/>
              <a:chOff x="1810186" y="3263498"/>
              <a:chExt cx="2237721" cy="52554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979712" y="3263498"/>
                <a:ext cx="2068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EG" sz="1400" b="1" dirty="0" smtClean="0"/>
                  <a:t>المرتبة الاول في الشرق الاوسط</a:t>
                </a:r>
                <a:endParaRPr lang="en-US" sz="1400" b="1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275856" y="3481263"/>
                <a:ext cx="7393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EG" sz="1400" b="1" dirty="0" smtClean="0"/>
                  <a:t>في إعداد </a:t>
                </a:r>
                <a:endParaRPr lang="en-US" sz="1400" b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915816" y="3481263"/>
                <a:ext cx="5284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WSP</a:t>
                </a:r>
                <a:endParaRPr lang="en-US" sz="1400" b="1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189081" y="3481263"/>
                <a:ext cx="8707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EG" sz="1400" b="1" dirty="0" smtClean="0"/>
                  <a:t>طبقا لمكتب </a:t>
                </a:r>
                <a:endParaRPr lang="en-US" sz="1400" b="1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810186" y="3481263"/>
                <a:ext cx="6735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WHO </a:t>
                </a:r>
                <a:r>
                  <a:rPr lang="ar-EG" sz="1400" b="1" dirty="0" smtClean="0"/>
                  <a:t> </a:t>
                </a:r>
                <a:endParaRPr lang="en-US" sz="1400" b="1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 flipH="1">
              <a:off x="4912003" y="6381328"/>
              <a:ext cx="3080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768383" y="5589240"/>
              <a:ext cx="15213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1200" b="1" dirty="0" smtClean="0"/>
                <a:t>خطة سلامة ومأمونية المياه بمحطة 6 أكتوبر</a:t>
              </a:r>
              <a:endParaRPr lang="en-US" sz="1200" b="1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H="1">
              <a:off x="6402237" y="5949280"/>
              <a:ext cx="47402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39552" y="2031231"/>
            <a:ext cx="4968552" cy="965721"/>
            <a:chOff x="539552" y="2031231"/>
            <a:chExt cx="4968552" cy="965721"/>
          </a:xfrm>
        </p:grpSpPr>
        <p:sp>
          <p:nvSpPr>
            <p:cNvPr id="50" name="TextBox 49"/>
            <p:cNvSpPr txBox="1"/>
            <p:nvPr/>
          </p:nvSpPr>
          <p:spPr>
            <a:xfrm>
              <a:off x="683568" y="2031231"/>
              <a:ext cx="46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sz="2400" dirty="0" smtClean="0">
                  <a:latin typeface="Arabic Typesetting" pitchFamily="66" charset="-78"/>
                  <a:cs typeface="Arabic Typesetting" pitchFamily="66" charset="-78"/>
                </a:rPr>
                <a:t>فترة تنفيذ مشروع الإتحاد الأوروبي «تحسين قدرات الشركة القابضة» </a:t>
              </a:r>
              <a:endParaRPr lang="en-US" sz="240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39552" y="2426404"/>
              <a:ext cx="4968552" cy="57054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995936" y="836712"/>
            <a:ext cx="4819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سرد لموقف تنفيذ خطط سلامة ومأمونية المياه </a:t>
            </a:r>
            <a:endParaRPr lang="en-US" sz="2400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211864" y="1340768"/>
            <a:ext cx="460350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8856496" y="1016752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9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4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6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6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6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7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898403"/>
              </p:ext>
            </p:extLst>
          </p:nvPr>
        </p:nvGraphicFramePr>
        <p:xfrm>
          <a:off x="-180528" y="623455"/>
          <a:ext cx="666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35896" y="692696"/>
            <a:ext cx="5179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400" b="1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تقييم شامل لموقف خطط سلامة ومأمونية المياه في الشركات التابعة</a:t>
            </a:r>
            <a:endParaRPr lang="en-US" sz="2400" b="1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067944" y="1340768"/>
            <a:ext cx="474742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856496" y="1016752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241964" y="3574473"/>
            <a:ext cx="692781" cy="858982"/>
          </a:xfrm>
          <a:custGeom>
            <a:avLst/>
            <a:gdLst>
              <a:gd name="connsiteX0" fmla="*/ 110836 w 692781"/>
              <a:gd name="connsiteY0" fmla="*/ 429491 h 858982"/>
              <a:gd name="connsiteX1" fmla="*/ 152400 w 692781"/>
              <a:gd name="connsiteY1" fmla="*/ 193963 h 858982"/>
              <a:gd name="connsiteX2" fmla="*/ 180109 w 692781"/>
              <a:gd name="connsiteY2" fmla="*/ 152400 h 858982"/>
              <a:gd name="connsiteX3" fmla="*/ 193963 w 692781"/>
              <a:gd name="connsiteY3" fmla="*/ 110836 h 858982"/>
              <a:gd name="connsiteX4" fmla="*/ 318654 w 692781"/>
              <a:gd name="connsiteY4" fmla="*/ 13854 h 858982"/>
              <a:gd name="connsiteX5" fmla="*/ 387927 w 692781"/>
              <a:gd name="connsiteY5" fmla="*/ 0 h 858982"/>
              <a:gd name="connsiteX6" fmla="*/ 540327 w 692781"/>
              <a:gd name="connsiteY6" fmla="*/ 13854 h 858982"/>
              <a:gd name="connsiteX7" fmla="*/ 595745 w 692781"/>
              <a:gd name="connsiteY7" fmla="*/ 96982 h 858982"/>
              <a:gd name="connsiteX8" fmla="*/ 623454 w 692781"/>
              <a:gd name="connsiteY8" fmla="*/ 138545 h 858982"/>
              <a:gd name="connsiteX9" fmla="*/ 651163 w 692781"/>
              <a:gd name="connsiteY9" fmla="*/ 235527 h 858982"/>
              <a:gd name="connsiteX10" fmla="*/ 678872 w 692781"/>
              <a:gd name="connsiteY10" fmla="*/ 318654 h 858982"/>
              <a:gd name="connsiteX11" fmla="*/ 678872 w 692781"/>
              <a:gd name="connsiteY11" fmla="*/ 651163 h 858982"/>
              <a:gd name="connsiteX12" fmla="*/ 609600 w 692781"/>
              <a:gd name="connsiteY12" fmla="*/ 734291 h 858982"/>
              <a:gd name="connsiteX13" fmla="*/ 554181 w 692781"/>
              <a:gd name="connsiteY13" fmla="*/ 803563 h 858982"/>
              <a:gd name="connsiteX14" fmla="*/ 540327 w 692781"/>
              <a:gd name="connsiteY14" fmla="*/ 845127 h 858982"/>
              <a:gd name="connsiteX15" fmla="*/ 498763 w 692781"/>
              <a:gd name="connsiteY15" fmla="*/ 858982 h 858982"/>
              <a:gd name="connsiteX16" fmla="*/ 332509 w 692781"/>
              <a:gd name="connsiteY16" fmla="*/ 845127 h 858982"/>
              <a:gd name="connsiteX17" fmla="*/ 235527 w 692781"/>
              <a:gd name="connsiteY17" fmla="*/ 817418 h 858982"/>
              <a:gd name="connsiteX18" fmla="*/ 152400 w 692781"/>
              <a:gd name="connsiteY18" fmla="*/ 651163 h 858982"/>
              <a:gd name="connsiteX19" fmla="*/ 96981 w 692781"/>
              <a:gd name="connsiteY19" fmla="*/ 484909 h 858982"/>
              <a:gd name="connsiteX20" fmla="*/ 69272 w 692781"/>
              <a:gd name="connsiteY20" fmla="*/ 401782 h 858982"/>
              <a:gd name="connsiteX21" fmla="*/ 41563 w 692781"/>
              <a:gd name="connsiteY21" fmla="*/ 360218 h 858982"/>
              <a:gd name="connsiteX22" fmla="*/ 0 w 692781"/>
              <a:gd name="connsiteY22" fmla="*/ 304800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92781" h="858982">
                <a:moveTo>
                  <a:pt x="110836" y="429491"/>
                </a:moveTo>
                <a:cubicBezTo>
                  <a:pt x="127335" y="248003"/>
                  <a:pt x="108561" y="325483"/>
                  <a:pt x="152400" y="193963"/>
                </a:cubicBezTo>
                <a:cubicBezTo>
                  <a:pt x="157665" y="178167"/>
                  <a:pt x="170873" y="166254"/>
                  <a:pt x="180109" y="152400"/>
                </a:cubicBezTo>
                <a:cubicBezTo>
                  <a:pt x="184727" y="138545"/>
                  <a:pt x="185862" y="122987"/>
                  <a:pt x="193963" y="110836"/>
                </a:cubicBezTo>
                <a:cubicBezTo>
                  <a:pt x="220007" y="71769"/>
                  <a:pt x="285626" y="35873"/>
                  <a:pt x="318654" y="13854"/>
                </a:cubicBezTo>
                <a:cubicBezTo>
                  <a:pt x="338247" y="792"/>
                  <a:pt x="364836" y="4618"/>
                  <a:pt x="387927" y="0"/>
                </a:cubicBezTo>
                <a:cubicBezTo>
                  <a:pt x="438727" y="4618"/>
                  <a:pt x="491280" y="-159"/>
                  <a:pt x="540327" y="13854"/>
                </a:cubicBezTo>
                <a:cubicBezTo>
                  <a:pt x="586290" y="26986"/>
                  <a:pt x="580113" y="65719"/>
                  <a:pt x="595745" y="96982"/>
                </a:cubicBezTo>
                <a:cubicBezTo>
                  <a:pt x="603191" y="111875"/>
                  <a:pt x="616007" y="123652"/>
                  <a:pt x="623454" y="138545"/>
                </a:cubicBezTo>
                <a:cubicBezTo>
                  <a:pt x="635096" y="161830"/>
                  <a:pt x="644503" y="213326"/>
                  <a:pt x="651163" y="235527"/>
                </a:cubicBezTo>
                <a:cubicBezTo>
                  <a:pt x="659556" y="263503"/>
                  <a:pt x="678872" y="318654"/>
                  <a:pt x="678872" y="318654"/>
                </a:cubicBezTo>
                <a:cubicBezTo>
                  <a:pt x="687269" y="436206"/>
                  <a:pt x="705453" y="535980"/>
                  <a:pt x="678872" y="651163"/>
                </a:cubicBezTo>
                <a:cubicBezTo>
                  <a:pt x="672285" y="679706"/>
                  <a:pt x="625294" y="715458"/>
                  <a:pt x="609600" y="734291"/>
                </a:cubicBezTo>
                <a:cubicBezTo>
                  <a:pt x="522229" y="839136"/>
                  <a:pt x="634785" y="722962"/>
                  <a:pt x="554181" y="803563"/>
                </a:cubicBezTo>
                <a:cubicBezTo>
                  <a:pt x="549563" y="817418"/>
                  <a:pt x="550654" y="834800"/>
                  <a:pt x="540327" y="845127"/>
                </a:cubicBezTo>
                <a:cubicBezTo>
                  <a:pt x="530000" y="855454"/>
                  <a:pt x="513367" y="858982"/>
                  <a:pt x="498763" y="858982"/>
                </a:cubicBezTo>
                <a:cubicBezTo>
                  <a:pt x="443153" y="858982"/>
                  <a:pt x="387927" y="849745"/>
                  <a:pt x="332509" y="845127"/>
                </a:cubicBezTo>
                <a:cubicBezTo>
                  <a:pt x="332032" y="845008"/>
                  <a:pt x="242151" y="824041"/>
                  <a:pt x="235527" y="817418"/>
                </a:cubicBezTo>
                <a:cubicBezTo>
                  <a:pt x="181811" y="763703"/>
                  <a:pt x="174937" y="718773"/>
                  <a:pt x="152400" y="651163"/>
                </a:cubicBezTo>
                <a:lnTo>
                  <a:pt x="96981" y="484909"/>
                </a:lnTo>
                <a:cubicBezTo>
                  <a:pt x="96979" y="484904"/>
                  <a:pt x="69276" y="401787"/>
                  <a:pt x="69272" y="401782"/>
                </a:cubicBezTo>
                <a:lnTo>
                  <a:pt x="41563" y="360218"/>
                </a:lnTo>
                <a:cubicBezTo>
                  <a:pt x="24444" y="308857"/>
                  <a:pt x="40771" y="325185"/>
                  <a:pt x="0" y="30480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187624" y="4365104"/>
            <a:ext cx="1152128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285293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600" dirty="0" smtClean="0">
                <a:solidFill>
                  <a:srgbClr val="C00000"/>
                </a:solidFill>
              </a:rPr>
              <a:t>!!!!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341970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ar-EG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تسجل شركة الدقهلية افضل النتائج في تقدم سير العمل في معظم المؤشرات .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413978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ar-EG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ماذال موقف الإدارات غير مكتمل.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948264" y="1844824"/>
            <a:ext cx="187548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252536" y="27089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b="1" dirty="0" smtClean="0"/>
              <a:t>8/23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48064" y="464384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ar-EG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لا يوجد إستدامة في إعداد ومراجعة خطط سلامة ومأمونية المياه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5616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12/23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0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8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623535"/>
              </p:ext>
            </p:extLst>
          </p:nvPr>
        </p:nvGraphicFramePr>
        <p:xfrm>
          <a:off x="-684584" y="678548"/>
          <a:ext cx="666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reeform 1"/>
          <p:cNvSpPr/>
          <p:nvPr/>
        </p:nvSpPr>
        <p:spPr>
          <a:xfrm>
            <a:off x="2092036" y="3020291"/>
            <a:ext cx="1898073" cy="1330036"/>
          </a:xfrm>
          <a:custGeom>
            <a:avLst/>
            <a:gdLst>
              <a:gd name="connsiteX0" fmla="*/ 1620982 w 1898073"/>
              <a:gd name="connsiteY0" fmla="*/ 193964 h 1330036"/>
              <a:gd name="connsiteX1" fmla="*/ 1551709 w 1898073"/>
              <a:gd name="connsiteY1" fmla="*/ 180109 h 1330036"/>
              <a:gd name="connsiteX2" fmla="*/ 1454728 w 1898073"/>
              <a:gd name="connsiteY2" fmla="*/ 166254 h 1330036"/>
              <a:gd name="connsiteX3" fmla="*/ 1399309 w 1898073"/>
              <a:gd name="connsiteY3" fmla="*/ 152400 h 1330036"/>
              <a:gd name="connsiteX4" fmla="*/ 1274619 w 1898073"/>
              <a:gd name="connsiteY4" fmla="*/ 124691 h 1330036"/>
              <a:gd name="connsiteX5" fmla="*/ 1177637 w 1898073"/>
              <a:gd name="connsiteY5" fmla="*/ 110836 h 1330036"/>
              <a:gd name="connsiteX6" fmla="*/ 207819 w 1898073"/>
              <a:gd name="connsiteY6" fmla="*/ 138545 h 1330036"/>
              <a:gd name="connsiteX7" fmla="*/ 166255 w 1898073"/>
              <a:gd name="connsiteY7" fmla="*/ 152400 h 1330036"/>
              <a:gd name="connsiteX8" fmla="*/ 124691 w 1898073"/>
              <a:gd name="connsiteY8" fmla="*/ 193964 h 1330036"/>
              <a:gd name="connsiteX9" fmla="*/ 69273 w 1898073"/>
              <a:gd name="connsiteY9" fmla="*/ 290945 h 1330036"/>
              <a:gd name="connsiteX10" fmla="*/ 27709 w 1898073"/>
              <a:gd name="connsiteY10" fmla="*/ 318654 h 1330036"/>
              <a:gd name="connsiteX11" fmla="*/ 0 w 1898073"/>
              <a:gd name="connsiteY11" fmla="*/ 429491 h 1330036"/>
              <a:gd name="connsiteX12" fmla="*/ 13855 w 1898073"/>
              <a:gd name="connsiteY12" fmla="*/ 512618 h 1330036"/>
              <a:gd name="connsiteX13" fmla="*/ 55419 w 1898073"/>
              <a:gd name="connsiteY13" fmla="*/ 526473 h 1330036"/>
              <a:gd name="connsiteX14" fmla="*/ 69273 w 1898073"/>
              <a:gd name="connsiteY14" fmla="*/ 665018 h 1330036"/>
              <a:gd name="connsiteX15" fmla="*/ 124691 w 1898073"/>
              <a:gd name="connsiteY15" fmla="*/ 748145 h 1330036"/>
              <a:gd name="connsiteX16" fmla="*/ 193964 w 1898073"/>
              <a:gd name="connsiteY16" fmla="*/ 845127 h 1330036"/>
              <a:gd name="connsiteX17" fmla="*/ 235528 w 1898073"/>
              <a:gd name="connsiteY17" fmla="*/ 886691 h 1330036"/>
              <a:gd name="connsiteX18" fmla="*/ 263237 w 1898073"/>
              <a:gd name="connsiteY18" fmla="*/ 928254 h 1330036"/>
              <a:gd name="connsiteX19" fmla="*/ 360219 w 1898073"/>
              <a:gd name="connsiteY19" fmla="*/ 1011382 h 1330036"/>
              <a:gd name="connsiteX20" fmla="*/ 401782 w 1898073"/>
              <a:gd name="connsiteY20" fmla="*/ 1052945 h 1330036"/>
              <a:gd name="connsiteX21" fmla="*/ 415637 w 1898073"/>
              <a:gd name="connsiteY21" fmla="*/ 1094509 h 1330036"/>
              <a:gd name="connsiteX22" fmla="*/ 540328 w 1898073"/>
              <a:gd name="connsiteY22" fmla="*/ 1177636 h 1330036"/>
              <a:gd name="connsiteX23" fmla="*/ 568037 w 1898073"/>
              <a:gd name="connsiteY23" fmla="*/ 1219200 h 1330036"/>
              <a:gd name="connsiteX24" fmla="*/ 609600 w 1898073"/>
              <a:gd name="connsiteY24" fmla="*/ 1233054 h 1330036"/>
              <a:gd name="connsiteX25" fmla="*/ 651164 w 1898073"/>
              <a:gd name="connsiteY25" fmla="*/ 1260764 h 1330036"/>
              <a:gd name="connsiteX26" fmla="*/ 900546 w 1898073"/>
              <a:gd name="connsiteY26" fmla="*/ 1288473 h 1330036"/>
              <a:gd name="connsiteX27" fmla="*/ 942109 w 1898073"/>
              <a:gd name="connsiteY27" fmla="*/ 1302327 h 1330036"/>
              <a:gd name="connsiteX28" fmla="*/ 1122219 w 1898073"/>
              <a:gd name="connsiteY28" fmla="*/ 1330036 h 1330036"/>
              <a:gd name="connsiteX29" fmla="*/ 1690255 w 1898073"/>
              <a:gd name="connsiteY29" fmla="*/ 1316182 h 1330036"/>
              <a:gd name="connsiteX30" fmla="*/ 1731819 w 1898073"/>
              <a:gd name="connsiteY30" fmla="*/ 1302327 h 1330036"/>
              <a:gd name="connsiteX31" fmla="*/ 1787237 w 1898073"/>
              <a:gd name="connsiteY31" fmla="*/ 1288473 h 1330036"/>
              <a:gd name="connsiteX32" fmla="*/ 1870364 w 1898073"/>
              <a:gd name="connsiteY32" fmla="*/ 1233054 h 1330036"/>
              <a:gd name="connsiteX33" fmla="*/ 1898073 w 1898073"/>
              <a:gd name="connsiteY33" fmla="*/ 1149927 h 1330036"/>
              <a:gd name="connsiteX34" fmla="*/ 1884219 w 1898073"/>
              <a:gd name="connsiteY34" fmla="*/ 817418 h 1330036"/>
              <a:gd name="connsiteX35" fmla="*/ 1856509 w 1898073"/>
              <a:gd name="connsiteY35" fmla="*/ 734291 h 1330036"/>
              <a:gd name="connsiteX36" fmla="*/ 1842655 w 1898073"/>
              <a:gd name="connsiteY36" fmla="*/ 692727 h 1330036"/>
              <a:gd name="connsiteX37" fmla="*/ 1787237 w 1898073"/>
              <a:gd name="connsiteY37" fmla="*/ 609600 h 1330036"/>
              <a:gd name="connsiteX38" fmla="*/ 1704109 w 1898073"/>
              <a:gd name="connsiteY38" fmla="*/ 554182 h 1330036"/>
              <a:gd name="connsiteX39" fmla="*/ 1690255 w 1898073"/>
              <a:gd name="connsiteY39" fmla="*/ 512618 h 1330036"/>
              <a:gd name="connsiteX40" fmla="*/ 1620982 w 1898073"/>
              <a:gd name="connsiteY40" fmla="*/ 429491 h 1330036"/>
              <a:gd name="connsiteX41" fmla="*/ 1579419 w 1898073"/>
              <a:gd name="connsiteY41" fmla="*/ 346364 h 1330036"/>
              <a:gd name="connsiteX42" fmla="*/ 1565564 w 1898073"/>
              <a:gd name="connsiteY42" fmla="*/ 304800 h 1330036"/>
              <a:gd name="connsiteX43" fmla="*/ 1537855 w 1898073"/>
              <a:gd name="connsiteY43" fmla="*/ 263236 h 1330036"/>
              <a:gd name="connsiteX44" fmla="*/ 1454728 w 1898073"/>
              <a:gd name="connsiteY44" fmla="*/ 96982 h 1330036"/>
              <a:gd name="connsiteX45" fmla="*/ 1399309 w 1898073"/>
              <a:gd name="connsiteY45" fmla="*/ 0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98073" h="1330036">
                <a:moveTo>
                  <a:pt x="1620982" y="193964"/>
                </a:moveTo>
                <a:cubicBezTo>
                  <a:pt x="1597891" y="189346"/>
                  <a:pt x="1574937" y="183980"/>
                  <a:pt x="1551709" y="180109"/>
                </a:cubicBezTo>
                <a:cubicBezTo>
                  <a:pt x="1519498" y="174740"/>
                  <a:pt x="1486856" y="172096"/>
                  <a:pt x="1454728" y="166254"/>
                </a:cubicBezTo>
                <a:cubicBezTo>
                  <a:pt x="1435994" y="162848"/>
                  <a:pt x="1417863" y="156682"/>
                  <a:pt x="1399309" y="152400"/>
                </a:cubicBezTo>
                <a:cubicBezTo>
                  <a:pt x="1357822" y="142826"/>
                  <a:pt x="1316467" y="132538"/>
                  <a:pt x="1274619" y="124691"/>
                </a:cubicBezTo>
                <a:cubicBezTo>
                  <a:pt x="1242523" y="118673"/>
                  <a:pt x="1209964" y="115454"/>
                  <a:pt x="1177637" y="110836"/>
                </a:cubicBezTo>
                <a:cubicBezTo>
                  <a:pt x="986423" y="113733"/>
                  <a:pt x="512609" y="51463"/>
                  <a:pt x="207819" y="138545"/>
                </a:cubicBezTo>
                <a:cubicBezTo>
                  <a:pt x="193777" y="142557"/>
                  <a:pt x="180110" y="147782"/>
                  <a:pt x="166255" y="152400"/>
                </a:cubicBezTo>
                <a:cubicBezTo>
                  <a:pt x="152400" y="166255"/>
                  <a:pt x="136079" y="178020"/>
                  <a:pt x="124691" y="193964"/>
                </a:cubicBezTo>
                <a:cubicBezTo>
                  <a:pt x="97525" y="231996"/>
                  <a:pt x="101997" y="258222"/>
                  <a:pt x="69273" y="290945"/>
                </a:cubicBezTo>
                <a:cubicBezTo>
                  <a:pt x="57499" y="302719"/>
                  <a:pt x="41564" y="309418"/>
                  <a:pt x="27709" y="318654"/>
                </a:cubicBezTo>
                <a:cubicBezTo>
                  <a:pt x="16777" y="351450"/>
                  <a:pt x="0" y="396057"/>
                  <a:pt x="0" y="429491"/>
                </a:cubicBezTo>
                <a:cubicBezTo>
                  <a:pt x="0" y="457582"/>
                  <a:pt x="-82" y="488228"/>
                  <a:pt x="13855" y="512618"/>
                </a:cubicBezTo>
                <a:cubicBezTo>
                  <a:pt x="21101" y="525298"/>
                  <a:pt x="41564" y="521855"/>
                  <a:pt x="55419" y="526473"/>
                </a:cubicBezTo>
                <a:cubicBezTo>
                  <a:pt x="60037" y="572655"/>
                  <a:pt x="55430" y="620719"/>
                  <a:pt x="69273" y="665018"/>
                </a:cubicBezTo>
                <a:cubicBezTo>
                  <a:pt x="79206" y="696804"/>
                  <a:pt x="106218" y="720436"/>
                  <a:pt x="124691" y="748145"/>
                </a:cubicBezTo>
                <a:cubicBezTo>
                  <a:pt x="146623" y="781043"/>
                  <a:pt x="168182" y="815049"/>
                  <a:pt x="193964" y="845127"/>
                </a:cubicBezTo>
                <a:cubicBezTo>
                  <a:pt x="206715" y="860003"/>
                  <a:pt x="222985" y="871639"/>
                  <a:pt x="235528" y="886691"/>
                </a:cubicBezTo>
                <a:cubicBezTo>
                  <a:pt x="246188" y="899483"/>
                  <a:pt x="252577" y="915462"/>
                  <a:pt x="263237" y="928254"/>
                </a:cubicBezTo>
                <a:cubicBezTo>
                  <a:pt x="306213" y="979825"/>
                  <a:pt x="306703" y="965512"/>
                  <a:pt x="360219" y="1011382"/>
                </a:cubicBezTo>
                <a:cubicBezTo>
                  <a:pt x="375095" y="1024133"/>
                  <a:pt x="387928" y="1039091"/>
                  <a:pt x="401782" y="1052945"/>
                </a:cubicBezTo>
                <a:cubicBezTo>
                  <a:pt x="406400" y="1066800"/>
                  <a:pt x="406288" y="1083290"/>
                  <a:pt x="415637" y="1094509"/>
                </a:cubicBezTo>
                <a:cubicBezTo>
                  <a:pt x="434879" y="1117600"/>
                  <a:pt x="518565" y="1164578"/>
                  <a:pt x="540328" y="1177636"/>
                </a:cubicBezTo>
                <a:cubicBezTo>
                  <a:pt x="549564" y="1191491"/>
                  <a:pt x="555035" y="1208798"/>
                  <a:pt x="568037" y="1219200"/>
                </a:cubicBezTo>
                <a:cubicBezTo>
                  <a:pt x="579441" y="1228323"/>
                  <a:pt x="596538" y="1226523"/>
                  <a:pt x="609600" y="1233054"/>
                </a:cubicBezTo>
                <a:cubicBezTo>
                  <a:pt x="624493" y="1240501"/>
                  <a:pt x="635859" y="1254205"/>
                  <a:pt x="651164" y="1260764"/>
                </a:cubicBezTo>
                <a:cubicBezTo>
                  <a:pt x="710311" y="1286113"/>
                  <a:pt x="888963" y="1287646"/>
                  <a:pt x="900546" y="1288473"/>
                </a:cubicBezTo>
                <a:cubicBezTo>
                  <a:pt x="914400" y="1293091"/>
                  <a:pt x="927941" y="1298785"/>
                  <a:pt x="942109" y="1302327"/>
                </a:cubicBezTo>
                <a:cubicBezTo>
                  <a:pt x="1005586" y="1318196"/>
                  <a:pt x="1054908" y="1321622"/>
                  <a:pt x="1122219" y="1330036"/>
                </a:cubicBezTo>
                <a:cubicBezTo>
                  <a:pt x="1311564" y="1325418"/>
                  <a:pt x="1501049" y="1324782"/>
                  <a:pt x="1690255" y="1316182"/>
                </a:cubicBezTo>
                <a:cubicBezTo>
                  <a:pt x="1704844" y="1315519"/>
                  <a:pt x="1717777" y="1306339"/>
                  <a:pt x="1731819" y="1302327"/>
                </a:cubicBezTo>
                <a:cubicBezTo>
                  <a:pt x="1750128" y="1297096"/>
                  <a:pt x="1768764" y="1293091"/>
                  <a:pt x="1787237" y="1288473"/>
                </a:cubicBezTo>
                <a:lnTo>
                  <a:pt x="1870364" y="1233054"/>
                </a:lnTo>
                <a:cubicBezTo>
                  <a:pt x="1894666" y="1216852"/>
                  <a:pt x="1898073" y="1149927"/>
                  <a:pt x="1898073" y="1149927"/>
                </a:cubicBezTo>
                <a:cubicBezTo>
                  <a:pt x="1893455" y="1039091"/>
                  <a:pt x="1895257" y="927800"/>
                  <a:pt x="1884219" y="817418"/>
                </a:cubicBezTo>
                <a:cubicBezTo>
                  <a:pt x="1881313" y="788355"/>
                  <a:pt x="1865745" y="762000"/>
                  <a:pt x="1856509" y="734291"/>
                </a:cubicBezTo>
                <a:lnTo>
                  <a:pt x="1842655" y="692727"/>
                </a:lnTo>
                <a:cubicBezTo>
                  <a:pt x="1832124" y="661134"/>
                  <a:pt x="1805710" y="637309"/>
                  <a:pt x="1787237" y="609600"/>
                </a:cubicBezTo>
                <a:cubicBezTo>
                  <a:pt x="1768764" y="581891"/>
                  <a:pt x="1704109" y="554182"/>
                  <a:pt x="1704109" y="554182"/>
                </a:cubicBezTo>
                <a:cubicBezTo>
                  <a:pt x="1699491" y="540327"/>
                  <a:pt x="1696786" y="525680"/>
                  <a:pt x="1690255" y="512618"/>
                </a:cubicBezTo>
                <a:cubicBezTo>
                  <a:pt x="1670966" y="474039"/>
                  <a:pt x="1651624" y="460132"/>
                  <a:pt x="1620982" y="429491"/>
                </a:cubicBezTo>
                <a:cubicBezTo>
                  <a:pt x="1586162" y="325025"/>
                  <a:pt x="1633131" y="453786"/>
                  <a:pt x="1579419" y="346364"/>
                </a:cubicBezTo>
                <a:cubicBezTo>
                  <a:pt x="1572888" y="333302"/>
                  <a:pt x="1572095" y="317862"/>
                  <a:pt x="1565564" y="304800"/>
                </a:cubicBezTo>
                <a:cubicBezTo>
                  <a:pt x="1558117" y="289907"/>
                  <a:pt x="1544618" y="278452"/>
                  <a:pt x="1537855" y="263236"/>
                </a:cubicBezTo>
                <a:cubicBezTo>
                  <a:pt x="1461376" y="91157"/>
                  <a:pt x="1569947" y="269810"/>
                  <a:pt x="1454728" y="96982"/>
                </a:cubicBezTo>
                <a:cubicBezTo>
                  <a:pt x="1377292" y="-19172"/>
                  <a:pt x="1469571" y="35128"/>
                  <a:pt x="1399309" y="0"/>
                </a:cubicBezTo>
              </a:path>
            </a:pathLst>
          </a:cu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35896" y="692696"/>
            <a:ext cx="5179471" cy="11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400" b="1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تقييم شامل لموقف خطط سلامة ومأمونية المياه في الشركة القابضة</a:t>
            </a:r>
            <a:endParaRPr lang="en-US" sz="2400" b="1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067944" y="1340768"/>
            <a:ext cx="474742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856496" y="1016752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48264" y="1844824"/>
            <a:ext cx="187548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868144" y="249289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ar-EG" u="sng" dirty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يوجد عوائق في إستدامة متابعة تنفيذ خطط سلامة ومأمونية المياه  وتعود الأسباب الي: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34417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r" rtl="1">
              <a:buFont typeface="Arial" pitchFamily="34" charset="0"/>
              <a:buChar char="•"/>
            </a:pPr>
            <a:r>
              <a:rPr lang="ar-EG" dirty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تشعب مهام الإدارة العامة للجودة وشئون البيئة 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ar-EG" dirty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عدم وجود وحدة </a:t>
            </a:r>
            <a:r>
              <a:rPr lang="ar-E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(إدارة) </a:t>
            </a:r>
            <a:r>
              <a:rPr lang="ar-EG" dirty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متخصصة  لمتابعة سير خطط سلامة ومأمونية المياه.</a:t>
            </a:r>
            <a:endParaRPr lang="en-US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 flipV="1">
            <a:off x="-36512" y="6261929"/>
            <a:ext cx="9171709" cy="623455"/>
          </a:xfrm>
          <a:custGeom>
            <a:avLst/>
            <a:gdLst>
              <a:gd name="connsiteX0" fmla="*/ 0 w 9171709"/>
              <a:gd name="connsiteY0" fmla="*/ 0 h 623455"/>
              <a:gd name="connsiteX1" fmla="*/ 0 w 9171709"/>
              <a:gd name="connsiteY1" fmla="*/ 290945 h 623455"/>
              <a:gd name="connsiteX2" fmla="*/ 5514109 w 9171709"/>
              <a:gd name="connsiteY2" fmla="*/ 263236 h 623455"/>
              <a:gd name="connsiteX3" fmla="*/ 6040582 w 9171709"/>
              <a:gd name="connsiteY3" fmla="*/ 623455 h 623455"/>
              <a:gd name="connsiteX4" fmla="*/ 9171709 w 9171709"/>
              <a:gd name="connsiteY4" fmla="*/ 623455 h 623455"/>
              <a:gd name="connsiteX5" fmla="*/ 9130145 w 9171709"/>
              <a:gd name="connsiteY5" fmla="*/ 0 h 623455"/>
              <a:gd name="connsiteX6" fmla="*/ 0 w 9171709"/>
              <a:gd name="connsiteY6" fmla="*/ 0 h 62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709" h="623455">
                <a:moveTo>
                  <a:pt x="0" y="0"/>
                </a:moveTo>
                <a:lnTo>
                  <a:pt x="0" y="290945"/>
                </a:lnTo>
                <a:lnTo>
                  <a:pt x="5514109" y="263236"/>
                </a:lnTo>
                <a:lnTo>
                  <a:pt x="6040582" y="623455"/>
                </a:lnTo>
                <a:lnTo>
                  <a:pt x="9171709" y="623455"/>
                </a:lnTo>
                <a:lnTo>
                  <a:pt x="9130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fld id="{1F8D5088-352F-4058-968F-D9EF6AE5B3DE}" type="datetime1">
              <a:rPr lang="en-US" b="1" smtClean="0">
                <a:solidFill>
                  <a:schemeClr val="bg1"/>
                </a:solidFill>
              </a:rPr>
              <a:t>9/29/2016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2237" y="116632"/>
            <a:ext cx="221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تحليل موقف خطط سلامة ومأمونية المياه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4904" y="6592267"/>
            <a:ext cx="2133600" cy="365125"/>
          </a:xfrm>
        </p:spPr>
        <p:txBody>
          <a:bodyPr/>
          <a:lstStyle/>
          <a:p>
            <a:fld id="{710F7286-F45D-49F4-932A-5C37BFDA7CFB}" type="slidenum">
              <a:rPr lang="en-US" smtClean="0">
                <a:solidFill>
                  <a:schemeClr val="bg1">
                    <a:lumMod val="95000"/>
                  </a:schemeClr>
                </a:solidFill>
              </a:rPr>
              <a:t>9</a:t>
            </a:fld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836712"/>
            <a:ext cx="39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 smtClean="0">
                <a:latin typeface="Microsoft Sans Serif" pitchFamily="34" charset="0"/>
                <a:ea typeface="Arial Unicode MS" pitchFamily="34" charset="-128"/>
                <a:cs typeface="Microsoft Sans Serif" pitchFamily="34" charset="0"/>
              </a:rPr>
              <a:t>التوصيات المقترحة</a:t>
            </a:r>
            <a:endParaRPr lang="en-US" sz="2400" b="1" dirty="0">
              <a:latin typeface="Microsoft Sans Serif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6804248" y="1340768"/>
            <a:ext cx="1977669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856496" y="1016752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628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EG" sz="2400" b="1" dirty="0" smtClean="0"/>
              <a:t>تحسين الإتصال المؤسسي مع الشركاء في القطاع وذلك عن طريق توقيع برتوكولات تعاون أو مذكرات تفاهم مع الأطراف المعنية (مشروع برتوكول تعاون)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2668850"/>
            <a:ext cx="9135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EG" sz="2400" b="1" dirty="0" smtClean="0"/>
              <a:t>رفع مستوي الوعي بأهمية خطط سلامة ومأمونية المياه  علي جميع المستويات في الشركات التابعة.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60611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EG" sz="2400" b="1" dirty="0" smtClean="0"/>
              <a:t>أستكمال انشاء وحدات (إدارات) خاصة لمتابعة إعداد خطط سلامة ومأمونية المياه علي الهياكل التنظيمية بالشركات التابعة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" y="4479503"/>
            <a:ext cx="913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EG" sz="2400" b="1" dirty="0" smtClean="0"/>
              <a:t>إنشاء إدارة خاصة بخطط سلامة ومأمونية بالهيكل التنظيمي للشركة القابضة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1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658</Words>
  <Application>Microsoft Office PowerPoint</Application>
  <PresentationFormat>On-screen Show (4:3)</PresentationFormat>
  <Paragraphs>165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Gamal Yehia</dc:creator>
  <cp:lastModifiedBy>Ahmed Gamal Yehia</cp:lastModifiedBy>
  <cp:revision>100</cp:revision>
  <dcterms:created xsi:type="dcterms:W3CDTF">2016-08-18T06:55:32Z</dcterms:created>
  <dcterms:modified xsi:type="dcterms:W3CDTF">2016-09-29T18:28:47Z</dcterms:modified>
</cp:coreProperties>
</file>